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Default Extension="xlsx" ContentType="application/vnd.openxmlformats-officedocument.spreadsheetml.sheet"/>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346" r:id="rId2"/>
    <p:sldId id="358" r:id="rId3"/>
    <p:sldId id="359" r:id="rId4"/>
    <p:sldId id="360" r:id="rId5"/>
    <p:sldId id="361" r:id="rId6"/>
    <p:sldId id="362" r:id="rId7"/>
    <p:sldId id="289" r:id="rId8"/>
    <p:sldId id="286" r:id="rId9"/>
    <p:sldId id="321" r:id="rId10"/>
    <p:sldId id="322" r:id="rId11"/>
    <p:sldId id="324" r:id="rId12"/>
    <p:sldId id="325" r:id="rId13"/>
    <p:sldId id="320" r:id="rId14"/>
    <p:sldId id="292" r:id="rId15"/>
    <p:sldId id="291" r:id="rId16"/>
    <p:sldId id="293" r:id="rId17"/>
    <p:sldId id="294" r:id="rId18"/>
    <p:sldId id="330" r:id="rId19"/>
    <p:sldId id="326" r:id="rId20"/>
    <p:sldId id="347" r:id="rId21"/>
    <p:sldId id="366" r:id="rId22"/>
    <p:sldId id="354" r:id="rId23"/>
    <p:sldId id="355" r:id="rId24"/>
    <p:sldId id="356" r:id="rId25"/>
    <p:sldId id="349" r:id="rId26"/>
    <p:sldId id="341" r:id="rId27"/>
    <p:sldId id="353" r:id="rId28"/>
    <p:sldId id="342" r:id="rId29"/>
    <p:sldId id="363" r:id="rId30"/>
    <p:sldId id="364" r:id="rId31"/>
    <p:sldId id="365" r:id="rId32"/>
    <p:sldId id="367" r:id="rId33"/>
    <p:sldId id="370" r:id="rId34"/>
    <p:sldId id="371" r:id="rId35"/>
    <p:sldId id="340" r:id="rId36"/>
    <p:sldId id="343" r:id="rId37"/>
    <p:sldId id="357" r:id="rId38"/>
    <p:sldId id="307" r:id="rId39"/>
    <p:sldId id="290" r:id="rId40"/>
    <p:sldId id="297" r:id="rId41"/>
    <p:sldId id="298" r:id="rId42"/>
    <p:sldId id="299" r:id="rId43"/>
    <p:sldId id="300" r:id="rId44"/>
    <p:sldId id="302" r:id="rId45"/>
    <p:sldId id="303" r:id="rId46"/>
    <p:sldId id="304" r:id="rId47"/>
    <p:sldId id="305" r:id="rId48"/>
    <p:sldId id="306" r:id="rId49"/>
    <p:sldId id="309" r:id="rId50"/>
    <p:sldId id="310" r:id="rId51"/>
    <p:sldId id="311" r:id="rId52"/>
    <p:sldId id="312" r:id="rId53"/>
    <p:sldId id="313" r:id="rId54"/>
    <p:sldId id="314" r:id="rId55"/>
    <p:sldId id="315" r:id="rId56"/>
    <p:sldId id="316" r:id="rId57"/>
    <p:sldId id="317" r:id="rId58"/>
    <p:sldId id="348" r:id="rId59"/>
    <p:sldId id="350" r:id="rId60"/>
    <p:sldId id="351" r:id="rId61"/>
    <p:sldId id="352" r:id="rId62"/>
    <p:sldId id="318" r:id="rId63"/>
    <p:sldId id="319"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006600"/>
    <a:srgbClr val="FF00FF"/>
    <a:srgbClr val="0000CC"/>
    <a:srgbClr val="003366"/>
    <a:srgbClr val="0F3E00"/>
    <a:srgbClr val="666633"/>
    <a:srgbClr val="6600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8" autoAdjust="0"/>
    <p:restoredTop sz="94624" autoAdjust="0"/>
  </p:normalViewPr>
  <p:slideViewPr>
    <p:cSldViewPr>
      <p:cViewPr>
        <p:scale>
          <a:sx n="70" d="100"/>
          <a:sy n="70" d="100"/>
        </p:scale>
        <p:origin x="-116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view3D>
      <c:rotX val="30"/>
      <c:perspective val="30"/>
    </c:view3D>
    <c:plotArea>
      <c:layout>
        <c:manualLayout>
          <c:layoutTarget val="inner"/>
          <c:xMode val="edge"/>
          <c:yMode val="edge"/>
          <c:x val="0.18522528433945937"/>
          <c:y val="0"/>
          <c:w val="0.77833940896276266"/>
          <c:h val="1"/>
        </c:manualLayout>
      </c:layout>
      <c:pie3DChart>
        <c:varyColors val="1"/>
        <c:ser>
          <c:idx val="0"/>
          <c:order val="0"/>
          <c:tx>
            <c:strRef>
              <c:f>Sheet1!$B$1</c:f>
              <c:strCache>
                <c:ptCount val="1"/>
                <c:pt idx="0">
                  <c:v>Water Availability &amp; Use</c:v>
                </c:pt>
              </c:strCache>
            </c:strRef>
          </c:tx>
          <c:dPt>
            <c:idx val="0"/>
            <c:spPr>
              <a:solidFill>
                <a:srgbClr val="FF0000"/>
              </a:solidFill>
            </c:spPr>
          </c:dPt>
          <c:dPt>
            <c:idx val="1"/>
            <c:spPr>
              <a:solidFill>
                <a:srgbClr val="00B050"/>
              </a:solidFill>
            </c:spPr>
          </c:dPt>
          <c:dPt>
            <c:idx val="2"/>
            <c:spPr>
              <a:solidFill>
                <a:srgbClr val="0000CC"/>
              </a:solidFill>
            </c:spPr>
          </c:dPt>
          <c:dLbls>
            <c:showVal val="1"/>
            <c:showLeaderLines val="1"/>
          </c:dLbls>
          <c:cat>
            <c:strRef>
              <c:f>Sheet1!$A$2:$A$4</c:f>
              <c:strCache>
                <c:ptCount val="3"/>
                <c:pt idx="0">
                  <c:v>Surface water</c:v>
                </c:pt>
                <c:pt idx="1">
                  <c:v>Ground Water</c:v>
                </c:pt>
                <c:pt idx="2">
                  <c:v>Municipal Water</c:v>
                </c:pt>
              </c:strCache>
            </c:strRef>
          </c:cat>
          <c:val>
            <c:numRef>
              <c:f>Sheet1!$B$2:$B$4</c:f>
              <c:numCache>
                <c:formatCode>0%</c:formatCode>
                <c:ptCount val="3"/>
                <c:pt idx="0">
                  <c:v>0.41000000000000031</c:v>
                </c:pt>
                <c:pt idx="1">
                  <c:v>0.35000000000000031</c:v>
                </c:pt>
                <c:pt idx="2">
                  <c:v>0.24000000000000021</c:v>
                </c:pt>
              </c:numCache>
            </c:numRef>
          </c:val>
        </c:ser>
      </c:pie3DChart>
    </c:plotArea>
    <c:legend>
      <c:legendPos val="r"/>
      <c:layout>
        <c:manualLayout>
          <c:xMode val="edge"/>
          <c:yMode val="edge"/>
          <c:x val="9.0148002333041766E-2"/>
          <c:y val="0.73839265091863515"/>
          <c:w val="0.85121002235832233"/>
          <c:h val="0.20160734908136727"/>
        </c:manualLayout>
      </c:layout>
    </c:legend>
    <c:plotVisOnly val="1"/>
  </c:chart>
  <c:txPr>
    <a:bodyPr/>
    <a:lstStyle/>
    <a:p>
      <a:pPr>
        <a:defRPr sz="1800"/>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838028-219B-45B4-B1F4-D908BDD82EBB}" type="doc">
      <dgm:prSet loTypeId="urn:microsoft.com/office/officeart/2005/8/layout/radial5" loCatId="cycle" qsTypeId="urn:microsoft.com/office/officeart/2005/8/quickstyle/3d1" qsCatId="3D" csTypeId="urn:microsoft.com/office/officeart/2005/8/colors/accent1_2" csCatId="accent1" phldr="1"/>
      <dgm:spPr/>
      <dgm:t>
        <a:bodyPr/>
        <a:lstStyle/>
        <a:p>
          <a:endParaRPr lang="en-US"/>
        </a:p>
      </dgm:t>
    </dgm:pt>
    <dgm:pt modelId="{317A135A-9E67-49DE-B913-D1B70E197CC0}">
      <dgm:prSet phldrT="[Text]" custT="1"/>
      <dgm:spPr/>
      <dgm:t>
        <a:bodyPr/>
        <a:lstStyle/>
        <a:p>
          <a:r>
            <a:rPr lang="en-US" sz="1200" b="1" dirty="0" smtClean="0">
              <a:latin typeface="Cambria" pitchFamily="18" charset="0"/>
            </a:rPr>
            <a:t>MANUFACTURING &amp; SUPPLY OF TEXEL REINFORCED HDPE GEOMEMBRANE WITH ISI MARK IS : 15351: 2008</a:t>
          </a:r>
          <a:endParaRPr lang="en-US" sz="1200" b="1" dirty="0">
            <a:latin typeface="Cambria" pitchFamily="18" charset="0"/>
          </a:endParaRPr>
        </a:p>
      </dgm:t>
    </dgm:pt>
    <dgm:pt modelId="{DC0103A8-9376-4AB1-B919-3DB7E75F2061}" type="parTrans" cxnId="{DB4A4170-82C0-4707-B1BB-F09738EDB0C5}">
      <dgm:prSet/>
      <dgm:spPr/>
      <dgm:t>
        <a:bodyPr/>
        <a:lstStyle/>
        <a:p>
          <a:endParaRPr lang="en-US"/>
        </a:p>
      </dgm:t>
    </dgm:pt>
    <dgm:pt modelId="{4EDE0B6A-D6DC-4FBB-A1D0-D21F5DA9C201}" type="sibTrans" cxnId="{DB4A4170-82C0-4707-B1BB-F09738EDB0C5}">
      <dgm:prSet/>
      <dgm:spPr/>
      <dgm:t>
        <a:bodyPr/>
        <a:lstStyle/>
        <a:p>
          <a:endParaRPr lang="en-US"/>
        </a:p>
      </dgm:t>
    </dgm:pt>
    <dgm:pt modelId="{7EA721FF-764A-4E09-8770-5E5D485FE6E3}">
      <dgm:prSet phldrT="[Text]" custT="1"/>
      <dgm:spPr/>
      <dgm:t>
        <a:bodyPr/>
        <a:lstStyle/>
        <a:p>
          <a:r>
            <a:rPr lang="en-US" sz="1200" b="1" dirty="0" smtClean="0">
              <a:latin typeface="Cambria" pitchFamily="18" charset="0"/>
            </a:rPr>
            <a:t>PLANNING, DESINGNING &amp; SUPERVISING PRE- INSTALLATION REQUIREMENTS FOR GOOD PERFORMANCE OF GEOMEMBRANE</a:t>
          </a:r>
          <a:endParaRPr lang="en-US" sz="1200" b="1" dirty="0">
            <a:latin typeface="Cambria" pitchFamily="18" charset="0"/>
          </a:endParaRPr>
        </a:p>
      </dgm:t>
    </dgm:pt>
    <dgm:pt modelId="{4F3F7BF0-0B28-410E-8D1D-6CE4AEDD7C6B}" type="parTrans" cxnId="{1D515C77-B573-4D13-B119-01934D31961E}">
      <dgm:prSet/>
      <dgm:spPr/>
      <dgm:t>
        <a:bodyPr/>
        <a:lstStyle/>
        <a:p>
          <a:endParaRPr lang="en-US"/>
        </a:p>
      </dgm:t>
    </dgm:pt>
    <dgm:pt modelId="{CDDAED8F-ED7F-4E19-B3EA-081E66910A0B}" type="sibTrans" cxnId="{1D515C77-B573-4D13-B119-01934D31961E}">
      <dgm:prSet/>
      <dgm:spPr/>
      <dgm:t>
        <a:bodyPr/>
        <a:lstStyle/>
        <a:p>
          <a:endParaRPr lang="en-US"/>
        </a:p>
      </dgm:t>
    </dgm:pt>
    <dgm:pt modelId="{9F35EC9A-4668-4C6A-AC45-066FCBB8BA1A}">
      <dgm:prSet phldrT="[Text]" custT="1"/>
      <dgm:spPr/>
      <dgm:t>
        <a:bodyPr/>
        <a:lstStyle/>
        <a:p>
          <a:r>
            <a:rPr lang="en-US" sz="1200" b="1" smtClean="0">
              <a:latin typeface="Cambria" pitchFamily="18" charset="0"/>
            </a:rPr>
            <a:t>INSTALLATION OF GEOMEMBRANE INCLUDING LAYING, FIELD JOINING, FIELD TESTING OF GEOMEMBRANE AS PER FIELD QUALITY PLAN.</a:t>
          </a:r>
          <a:endParaRPr lang="en-US" sz="1200" b="1" dirty="0">
            <a:latin typeface="Cambria" pitchFamily="18" charset="0"/>
          </a:endParaRPr>
        </a:p>
      </dgm:t>
    </dgm:pt>
    <dgm:pt modelId="{2942A9ED-2184-4D9D-9A4A-203F27CBCC1B}" type="parTrans" cxnId="{253740F1-2103-4DAA-BBFC-F029E7B1769D}">
      <dgm:prSet/>
      <dgm:spPr/>
      <dgm:t>
        <a:bodyPr/>
        <a:lstStyle/>
        <a:p>
          <a:endParaRPr lang="en-US"/>
        </a:p>
      </dgm:t>
    </dgm:pt>
    <dgm:pt modelId="{0A584D75-A60D-40CB-B743-7982A8B48AB5}" type="sibTrans" cxnId="{253740F1-2103-4DAA-BBFC-F029E7B1769D}">
      <dgm:prSet/>
      <dgm:spPr/>
      <dgm:t>
        <a:bodyPr/>
        <a:lstStyle/>
        <a:p>
          <a:endParaRPr lang="en-US"/>
        </a:p>
      </dgm:t>
    </dgm:pt>
    <dgm:pt modelId="{672523C9-3E6B-4929-A920-A1957BF803BB}">
      <dgm:prSet phldrT="[Text]" custT="1"/>
      <dgm:spPr/>
      <dgm:t>
        <a:bodyPr/>
        <a:lstStyle/>
        <a:p>
          <a:r>
            <a:rPr lang="en-US" sz="1200" b="1" smtClean="0">
              <a:latin typeface="Cambria" pitchFamily="18" charset="0"/>
            </a:rPr>
            <a:t>EXTENDING WARRANTY FOR MATERIAL &amp; INSTALLATION JOBS EXECUTED BY US.</a:t>
          </a:r>
          <a:endParaRPr lang="en-US" sz="1200" b="1" dirty="0">
            <a:latin typeface="Cambria" pitchFamily="18" charset="0"/>
          </a:endParaRPr>
        </a:p>
      </dgm:t>
    </dgm:pt>
    <dgm:pt modelId="{0676A5A8-DCC3-4C7B-9B1E-701671F9F209}" type="parTrans" cxnId="{37527DC4-5973-4AE8-BCED-8743B7F4DA33}">
      <dgm:prSet/>
      <dgm:spPr/>
      <dgm:t>
        <a:bodyPr/>
        <a:lstStyle/>
        <a:p>
          <a:endParaRPr lang="en-US"/>
        </a:p>
      </dgm:t>
    </dgm:pt>
    <dgm:pt modelId="{AE27B780-2589-4364-B3E8-CA2EC1B3C4C5}" type="sibTrans" cxnId="{37527DC4-5973-4AE8-BCED-8743B7F4DA33}">
      <dgm:prSet/>
      <dgm:spPr/>
      <dgm:t>
        <a:bodyPr/>
        <a:lstStyle/>
        <a:p>
          <a:endParaRPr lang="en-US"/>
        </a:p>
      </dgm:t>
    </dgm:pt>
    <dgm:pt modelId="{39E12444-61B7-43CE-B657-F46F62EF4A64}">
      <dgm:prSet phldrT="[Text]" custT="1"/>
      <dgm:spPr/>
      <dgm:t>
        <a:bodyPr/>
        <a:lstStyle/>
        <a:p>
          <a:r>
            <a:rPr lang="en-US" sz="1200" b="1" smtClean="0">
              <a:latin typeface="Cambria" pitchFamily="18" charset="0"/>
            </a:rPr>
            <a:t>EXPERIENCED INSTALLATION TEAMS TO CARRY OUT PRECISION INSTALLATION.</a:t>
          </a:r>
          <a:endParaRPr lang="en-US" sz="1200" b="1" dirty="0">
            <a:latin typeface="Cambria" pitchFamily="18" charset="0"/>
          </a:endParaRPr>
        </a:p>
      </dgm:t>
    </dgm:pt>
    <dgm:pt modelId="{7B265C74-4AF3-489E-92E1-471AC6E69DDB}" type="parTrans" cxnId="{30AE8EC1-F00D-471C-9081-5A30C2BFDAC0}">
      <dgm:prSet/>
      <dgm:spPr/>
      <dgm:t>
        <a:bodyPr/>
        <a:lstStyle/>
        <a:p>
          <a:endParaRPr lang="en-US"/>
        </a:p>
      </dgm:t>
    </dgm:pt>
    <dgm:pt modelId="{35F105D7-D013-413D-9545-2C608F582435}" type="sibTrans" cxnId="{30AE8EC1-F00D-471C-9081-5A30C2BFDAC0}">
      <dgm:prSet/>
      <dgm:spPr/>
      <dgm:t>
        <a:bodyPr/>
        <a:lstStyle/>
        <a:p>
          <a:endParaRPr lang="en-US"/>
        </a:p>
      </dgm:t>
    </dgm:pt>
    <dgm:pt modelId="{EABF829F-FECB-4CFD-91B1-B523EF48B012}">
      <dgm:prSet phldrT="[Text]" custT="1"/>
      <dgm:spPr/>
      <dgm:t>
        <a:bodyPr/>
        <a:lstStyle/>
        <a:p>
          <a:r>
            <a:rPr lang="en-US" sz="1200" b="1" smtClean="0">
              <a:latin typeface="Cambria" pitchFamily="18" charset="0"/>
            </a:rPr>
            <a:t>INVENTORY OF MULTIPLE SETS OF FIELD JOINING &amp; TESTING EQUIPMENTS OF INTERNATIONAL STANDARDS.</a:t>
          </a:r>
          <a:endParaRPr lang="en-US" sz="1200" b="1" dirty="0">
            <a:latin typeface="Cambria" pitchFamily="18" charset="0"/>
          </a:endParaRPr>
        </a:p>
      </dgm:t>
    </dgm:pt>
    <dgm:pt modelId="{F5500B0B-A0E8-4029-B43C-DE860B19869C}" type="parTrans" cxnId="{4EB9101C-36F9-449E-A67A-2F9E70473990}">
      <dgm:prSet/>
      <dgm:spPr/>
      <dgm:t>
        <a:bodyPr/>
        <a:lstStyle/>
        <a:p>
          <a:endParaRPr lang="en-US"/>
        </a:p>
      </dgm:t>
    </dgm:pt>
    <dgm:pt modelId="{6B3C32D6-7244-4D1C-AAB6-AAF13DACE6A2}" type="sibTrans" cxnId="{4EB9101C-36F9-449E-A67A-2F9E70473990}">
      <dgm:prSet/>
      <dgm:spPr/>
      <dgm:t>
        <a:bodyPr/>
        <a:lstStyle/>
        <a:p>
          <a:endParaRPr lang="en-US"/>
        </a:p>
      </dgm:t>
    </dgm:pt>
    <dgm:pt modelId="{B7EF7174-9851-43E2-A55F-E31DE306DED7}">
      <dgm:prSet phldrT="[Text]" custT="1"/>
      <dgm:spPr/>
      <dgm:t>
        <a:bodyPr/>
        <a:lstStyle/>
        <a:p>
          <a:r>
            <a:rPr lang="en-US" sz="1400" b="1" smtClean="0">
              <a:latin typeface="Cambria" pitchFamily="18" charset="0"/>
            </a:rPr>
            <a:t>SERVICES OFFERED BY TEXEL INDUSTRIES LIMITED</a:t>
          </a:r>
          <a:endParaRPr lang="en-US" sz="1400" b="1" dirty="0">
            <a:latin typeface="Cambria" pitchFamily="18" charset="0"/>
          </a:endParaRPr>
        </a:p>
      </dgm:t>
    </dgm:pt>
    <dgm:pt modelId="{D10ECBFE-8C93-4C93-806D-2F44C2BA373C}" type="sibTrans" cxnId="{8E66D46A-C3D7-4774-A0F4-E4909B58CC1E}">
      <dgm:prSet/>
      <dgm:spPr/>
      <dgm:t>
        <a:bodyPr/>
        <a:lstStyle/>
        <a:p>
          <a:endParaRPr lang="en-US"/>
        </a:p>
      </dgm:t>
    </dgm:pt>
    <dgm:pt modelId="{8B26F51C-38DF-4C33-9C5C-AE70B573E0DA}" type="parTrans" cxnId="{8E66D46A-C3D7-4774-A0F4-E4909B58CC1E}">
      <dgm:prSet/>
      <dgm:spPr/>
      <dgm:t>
        <a:bodyPr/>
        <a:lstStyle/>
        <a:p>
          <a:endParaRPr lang="en-US"/>
        </a:p>
      </dgm:t>
    </dgm:pt>
    <dgm:pt modelId="{24B5CE57-76AE-4850-B896-54B630563207}" type="pres">
      <dgm:prSet presAssocID="{99838028-219B-45B4-B1F4-D908BDD82EBB}" presName="Name0" presStyleCnt="0">
        <dgm:presLayoutVars>
          <dgm:chMax val="1"/>
          <dgm:dir/>
          <dgm:animLvl val="ctr"/>
          <dgm:resizeHandles val="exact"/>
        </dgm:presLayoutVars>
      </dgm:prSet>
      <dgm:spPr/>
      <dgm:t>
        <a:bodyPr/>
        <a:lstStyle/>
        <a:p>
          <a:endParaRPr lang="en-US"/>
        </a:p>
      </dgm:t>
    </dgm:pt>
    <dgm:pt modelId="{D73D523E-DEB5-485F-8997-CCF9A7B85CBF}" type="pres">
      <dgm:prSet presAssocID="{B7EF7174-9851-43E2-A55F-E31DE306DED7}" presName="centerShape" presStyleLbl="node0" presStyleIdx="0" presStyleCnt="1" custLinFactNeighborX="-313" custLinFactNeighborY="-313"/>
      <dgm:spPr/>
      <dgm:t>
        <a:bodyPr/>
        <a:lstStyle/>
        <a:p>
          <a:endParaRPr lang="en-US"/>
        </a:p>
      </dgm:t>
    </dgm:pt>
    <dgm:pt modelId="{F246DE8F-991D-43C2-AF20-0F29AAEBA9A8}" type="pres">
      <dgm:prSet presAssocID="{DC0103A8-9376-4AB1-B919-3DB7E75F2061}" presName="parTrans" presStyleLbl="sibTrans2D1" presStyleIdx="0" presStyleCnt="6"/>
      <dgm:spPr/>
      <dgm:t>
        <a:bodyPr/>
        <a:lstStyle/>
        <a:p>
          <a:endParaRPr lang="en-US"/>
        </a:p>
      </dgm:t>
    </dgm:pt>
    <dgm:pt modelId="{D669B349-EA2E-42EC-8AD8-32A3D75903D8}" type="pres">
      <dgm:prSet presAssocID="{DC0103A8-9376-4AB1-B919-3DB7E75F2061}" presName="connectorText" presStyleLbl="sibTrans2D1" presStyleIdx="0" presStyleCnt="6"/>
      <dgm:spPr/>
      <dgm:t>
        <a:bodyPr/>
        <a:lstStyle/>
        <a:p>
          <a:endParaRPr lang="en-US"/>
        </a:p>
      </dgm:t>
    </dgm:pt>
    <dgm:pt modelId="{3F354119-23CE-4BD5-80F0-1FAEE3FB40BB}" type="pres">
      <dgm:prSet presAssocID="{317A135A-9E67-49DE-B913-D1B70E197CC0}" presName="node" presStyleLbl="node1" presStyleIdx="0" presStyleCnt="6" custScaleX="119447" custScaleY="118046" custRadScaleRad="100246" custRadScaleInc="4270">
        <dgm:presLayoutVars>
          <dgm:bulletEnabled val="1"/>
        </dgm:presLayoutVars>
      </dgm:prSet>
      <dgm:spPr/>
      <dgm:t>
        <a:bodyPr/>
        <a:lstStyle/>
        <a:p>
          <a:endParaRPr lang="en-US"/>
        </a:p>
      </dgm:t>
    </dgm:pt>
    <dgm:pt modelId="{3FF1E985-4DED-455F-ABDF-32872A63762A}" type="pres">
      <dgm:prSet presAssocID="{4F3F7BF0-0B28-410E-8D1D-6CE4AEDD7C6B}" presName="parTrans" presStyleLbl="sibTrans2D1" presStyleIdx="1" presStyleCnt="6"/>
      <dgm:spPr/>
      <dgm:t>
        <a:bodyPr/>
        <a:lstStyle/>
        <a:p>
          <a:endParaRPr lang="en-US"/>
        </a:p>
      </dgm:t>
    </dgm:pt>
    <dgm:pt modelId="{2CE69FC0-6BDF-43E8-B882-6271C69C9508}" type="pres">
      <dgm:prSet presAssocID="{4F3F7BF0-0B28-410E-8D1D-6CE4AEDD7C6B}" presName="connectorText" presStyleLbl="sibTrans2D1" presStyleIdx="1" presStyleCnt="6"/>
      <dgm:spPr/>
      <dgm:t>
        <a:bodyPr/>
        <a:lstStyle/>
        <a:p>
          <a:endParaRPr lang="en-US"/>
        </a:p>
      </dgm:t>
    </dgm:pt>
    <dgm:pt modelId="{E7B01EA1-82B1-4F01-82C8-46B70F635C2D}" type="pres">
      <dgm:prSet presAssocID="{7EA721FF-764A-4E09-8770-5E5D485FE6E3}" presName="node" presStyleLbl="node1" presStyleIdx="1" presStyleCnt="6" custScaleX="118731" custScaleY="116542">
        <dgm:presLayoutVars>
          <dgm:bulletEnabled val="1"/>
        </dgm:presLayoutVars>
      </dgm:prSet>
      <dgm:spPr/>
      <dgm:t>
        <a:bodyPr/>
        <a:lstStyle/>
        <a:p>
          <a:endParaRPr lang="en-US"/>
        </a:p>
      </dgm:t>
    </dgm:pt>
    <dgm:pt modelId="{9AA3E589-86F9-4515-AFA7-D77F9834490B}" type="pres">
      <dgm:prSet presAssocID="{2942A9ED-2184-4D9D-9A4A-203F27CBCC1B}" presName="parTrans" presStyleLbl="sibTrans2D1" presStyleIdx="2" presStyleCnt="6"/>
      <dgm:spPr/>
      <dgm:t>
        <a:bodyPr/>
        <a:lstStyle/>
        <a:p>
          <a:endParaRPr lang="en-US"/>
        </a:p>
      </dgm:t>
    </dgm:pt>
    <dgm:pt modelId="{6C94DC88-1C8B-4846-95CB-A66F4792EC2A}" type="pres">
      <dgm:prSet presAssocID="{2942A9ED-2184-4D9D-9A4A-203F27CBCC1B}" presName="connectorText" presStyleLbl="sibTrans2D1" presStyleIdx="2" presStyleCnt="6"/>
      <dgm:spPr/>
      <dgm:t>
        <a:bodyPr/>
        <a:lstStyle/>
        <a:p>
          <a:endParaRPr lang="en-US"/>
        </a:p>
      </dgm:t>
    </dgm:pt>
    <dgm:pt modelId="{AF9C8D0F-D825-4CDB-9E98-1895FBB0B3A3}" type="pres">
      <dgm:prSet presAssocID="{9F35EC9A-4668-4C6A-AC45-066FCBB8BA1A}" presName="node" presStyleLbl="node1" presStyleIdx="2" presStyleCnt="6" custScaleX="123640" custScaleY="113535">
        <dgm:presLayoutVars>
          <dgm:bulletEnabled val="1"/>
        </dgm:presLayoutVars>
      </dgm:prSet>
      <dgm:spPr/>
      <dgm:t>
        <a:bodyPr/>
        <a:lstStyle/>
        <a:p>
          <a:endParaRPr lang="en-US"/>
        </a:p>
      </dgm:t>
    </dgm:pt>
    <dgm:pt modelId="{D6CC35FB-01C1-4F2A-BCB7-4ABE066B998F}" type="pres">
      <dgm:prSet presAssocID="{7B265C74-4AF3-489E-92E1-471AC6E69DDB}" presName="parTrans" presStyleLbl="sibTrans2D1" presStyleIdx="3" presStyleCnt="6"/>
      <dgm:spPr/>
      <dgm:t>
        <a:bodyPr/>
        <a:lstStyle/>
        <a:p>
          <a:endParaRPr lang="en-US"/>
        </a:p>
      </dgm:t>
    </dgm:pt>
    <dgm:pt modelId="{5994724A-0BF4-47A2-8B86-ECD21D33C0FD}" type="pres">
      <dgm:prSet presAssocID="{7B265C74-4AF3-489E-92E1-471AC6E69DDB}" presName="connectorText" presStyleLbl="sibTrans2D1" presStyleIdx="3" presStyleCnt="6"/>
      <dgm:spPr/>
      <dgm:t>
        <a:bodyPr/>
        <a:lstStyle/>
        <a:p>
          <a:endParaRPr lang="en-US"/>
        </a:p>
      </dgm:t>
    </dgm:pt>
    <dgm:pt modelId="{4975895C-811F-4827-94D5-CE68B10EC5A2}" type="pres">
      <dgm:prSet presAssocID="{39E12444-61B7-43CE-B657-F46F62EF4A64}" presName="node" presStyleLbl="node1" presStyleIdx="3" presStyleCnt="6" custScaleX="128329" custScaleY="118003">
        <dgm:presLayoutVars>
          <dgm:bulletEnabled val="1"/>
        </dgm:presLayoutVars>
      </dgm:prSet>
      <dgm:spPr/>
      <dgm:t>
        <a:bodyPr/>
        <a:lstStyle/>
        <a:p>
          <a:endParaRPr lang="en-US"/>
        </a:p>
      </dgm:t>
    </dgm:pt>
    <dgm:pt modelId="{168049CD-9A7A-4D3D-9A09-5ADB7FF2F493}" type="pres">
      <dgm:prSet presAssocID="{F5500B0B-A0E8-4029-B43C-DE860B19869C}" presName="parTrans" presStyleLbl="sibTrans2D1" presStyleIdx="4" presStyleCnt="6"/>
      <dgm:spPr/>
      <dgm:t>
        <a:bodyPr/>
        <a:lstStyle/>
        <a:p>
          <a:endParaRPr lang="en-US"/>
        </a:p>
      </dgm:t>
    </dgm:pt>
    <dgm:pt modelId="{91C22A71-EE50-4252-8E9B-7A5DA0443683}" type="pres">
      <dgm:prSet presAssocID="{F5500B0B-A0E8-4029-B43C-DE860B19869C}" presName="connectorText" presStyleLbl="sibTrans2D1" presStyleIdx="4" presStyleCnt="6"/>
      <dgm:spPr/>
      <dgm:t>
        <a:bodyPr/>
        <a:lstStyle/>
        <a:p>
          <a:endParaRPr lang="en-US"/>
        </a:p>
      </dgm:t>
    </dgm:pt>
    <dgm:pt modelId="{9B2CD11F-63FC-4EBC-BD86-10561DD1CB13}" type="pres">
      <dgm:prSet presAssocID="{EABF829F-FECB-4CFD-91B1-B523EF48B012}" presName="node" presStyleLbl="node1" presStyleIdx="4" presStyleCnt="6" custScaleX="123608" custScaleY="113709">
        <dgm:presLayoutVars>
          <dgm:bulletEnabled val="1"/>
        </dgm:presLayoutVars>
      </dgm:prSet>
      <dgm:spPr/>
      <dgm:t>
        <a:bodyPr/>
        <a:lstStyle/>
        <a:p>
          <a:endParaRPr lang="en-US"/>
        </a:p>
      </dgm:t>
    </dgm:pt>
    <dgm:pt modelId="{8230FBC8-7A95-41F1-BA91-D3FDCA531970}" type="pres">
      <dgm:prSet presAssocID="{0676A5A8-DCC3-4C7B-9B1E-701671F9F209}" presName="parTrans" presStyleLbl="sibTrans2D1" presStyleIdx="5" presStyleCnt="6"/>
      <dgm:spPr/>
      <dgm:t>
        <a:bodyPr/>
        <a:lstStyle/>
        <a:p>
          <a:endParaRPr lang="en-US"/>
        </a:p>
      </dgm:t>
    </dgm:pt>
    <dgm:pt modelId="{47EBC603-583E-4BEC-918E-C53C8D97590F}" type="pres">
      <dgm:prSet presAssocID="{0676A5A8-DCC3-4C7B-9B1E-701671F9F209}" presName="connectorText" presStyleLbl="sibTrans2D1" presStyleIdx="5" presStyleCnt="6"/>
      <dgm:spPr/>
      <dgm:t>
        <a:bodyPr/>
        <a:lstStyle/>
        <a:p>
          <a:endParaRPr lang="en-US"/>
        </a:p>
      </dgm:t>
    </dgm:pt>
    <dgm:pt modelId="{BD076FCD-13A2-41F3-927C-E80C3E2AB78B}" type="pres">
      <dgm:prSet presAssocID="{672523C9-3E6B-4929-A920-A1957BF803BB}" presName="node" presStyleLbl="node1" presStyleIdx="5" presStyleCnt="6" custScaleX="121638" custScaleY="122514">
        <dgm:presLayoutVars>
          <dgm:bulletEnabled val="1"/>
        </dgm:presLayoutVars>
      </dgm:prSet>
      <dgm:spPr/>
      <dgm:t>
        <a:bodyPr/>
        <a:lstStyle/>
        <a:p>
          <a:endParaRPr lang="en-US"/>
        </a:p>
      </dgm:t>
    </dgm:pt>
  </dgm:ptLst>
  <dgm:cxnLst>
    <dgm:cxn modelId="{EF1E8D07-4CF5-4549-8284-583D8A6D2B4A}" type="presOf" srcId="{DC0103A8-9376-4AB1-B919-3DB7E75F2061}" destId="{F246DE8F-991D-43C2-AF20-0F29AAEBA9A8}" srcOrd="0" destOrd="0" presId="urn:microsoft.com/office/officeart/2005/8/layout/radial5"/>
    <dgm:cxn modelId="{12C47162-AB4C-4AF8-87BE-C6E14413504C}" type="presOf" srcId="{39E12444-61B7-43CE-B657-F46F62EF4A64}" destId="{4975895C-811F-4827-94D5-CE68B10EC5A2}" srcOrd="0" destOrd="0" presId="urn:microsoft.com/office/officeart/2005/8/layout/radial5"/>
    <dgm:cxn modelId="{253740F1-2103-4DAA-BBFC-F029E7B1769D}" srcId="{B7EF7174-9851-43E2-A55F-E31DE306DED7}" destId="{9F35EC9A-4668-4C6A-AC45-066FCBB8BA1A}" srcOrd="2" destOrd="0" parTransId="{2942A9ED-2184-4D9D-9A4A-203F27CBCC1B}" sibTransId="{0A584D75-A60D-40CB-B743-7982A8B48AB5}"/>
    <dgm:cxn modelId="{D988E6BF-8A44-4D83-B299-7A0CF7702F2E}" type="presOf" srcId="{7B265C74-4AF3-489E-92E1-471AC6E69DDB}" destId="{D6CC35FB-01C1-4F2A-BCB7-4ABE066B998F}" srcOrd="0" destOrd="0" presId="urn:microsoft.com/office/officeart/2005/8/layout/radial5"/>
    <dgm:cxn modelId="{EB8438C6-972C-43DB-9D3A-467496713ADA}" type="presOf" srcId="{9F35EC9A-4668-4C6A-AC45-066FCBB8BA1A}" destId="{AF9C8D0F-D825-4CDB-9E98-1895FBB0B3A3}" srcOrd="0" destOrd="0" presId="urn:microsoft.com/office/officeart/2005/8/layout/radial5"/>
    <dgm:cxn modelId="{6A010811-BE2A-4360-9CDD-F993284BD574}" type="presOf" srcId="{DC0103A8-9376-4AB1-B919-3DB7E75F2061}" destId="{D669B349-EA2E-42EC-8AD8-32A3D75903D8}" srcOrd="1" destOrd="0" presId="urn:microsoft.com/office/officeart/2005/8/layout/radial5"/>
    <dgm:cxn modelId="{1D515C77-B573-4D13-B119-01934D31961E}" srcId="{B7EF7174-9851-43E2-A55F-E31DE306DED7}" destId="{7EA721FF-764A-4E09-8770-5E5D485FE6E3}" srcOrd="1" destOrd="0" parTransId="{4F3F7BF0-0B28-410E-8D1D-6CE4AEDD7C6B}" sibTransId="{CDDAED8F-ED7F-4E19-B3EA-081E66910A0B}"/>
    <dgm:cxn modelId="{4EB9101C-36F9-449E-A67A-2F9E70473990}" srcId="{B7EF7174-9851-43E2-A55F-E31DE306DED7}" destId="{EABF829F-FECB-4CFD-91B1-B523EF48B012}" srcOrd="4" destOrd="0" parTransId="{F5500B0B-A0E8-4029-B43C-DE860B19869C}" sibTransId="{6B3C32D6-7244-4D1C-AAB6-AAF13DACE6A2}"/>
    <dgm:cxn modelId="{6EE7D008-BB47-47EA-8416-71CB9A4D84B1}" type="presOf" srcId="{2942A9ED-2184-4D9D-9A4A-203F27CBCC1B}" destId="{6C94DC88-1C8B-4846-95CB-A66F4792EC2A}" srcOrd="1" destOrd="0" presId="urn:microsoft.com/office/officeart/2005/8/layout/radial5"/>
    <dgm:cxn modelId="{3826B304-9C62-4A24-BD71-631A01879511}" type="presOf" srcId="{F5500B0B-A0E8-4029-B43C-DE860B19869C}" destId="{168049CD-9A7A-4D3D-9A09-5ADB7FF2F493}" srcOrd="0" destOrd="0" presId="urn:microsoft.com/office/officeart/2005/8/layout/radial5"/>
    <dgm:cxn modelId="{0ABE14FA-2C4E-4763-9EE5-16A937E66873}" type="presOf" srcId="{7EA721FF-764A-4E09-8770-5E5D485FE6E3}" destId="{E7B01EA1-82B1-4F01-82C8-46B70F635C2D}" srcOrd="0" destOrd="0" presId="urn:microsoft.com/office/officeart/2005/8/layout/radial5"/>
    <dgm:cxn modelId="{FDDD86F5-BB86-43D8-BC3F-1FCE02B7679A}" type="presOf" srcId="{0676A5A8-DCC3-4C7B-9B1E-701671F9F209}" destId="{47EBC603-583E-4BEC-918E-C53C8D97590F}" srcOrd="1" destOrd="0" presId="urn:microsoft.com/office/officeart/2005/8/layout/radial5"/>
    <dgm:cxn modelId="{738BC06F-0459-4A1D-B397-8FFCE5D28707}" type="presOf" srcId="{EABF829F-FECB-4CFD-91B1-B523EF48B012}" destId="{9B2CD11F-63FC-4EBC-BD86-10561DD1CB13}" srcOrd="0" destOrd="0" presId="urn:microsoft.com/office/officeart/2005/8/layout/radial5"/>
    <dgm:cxn modelId="{30AE8EC1-F00D-471C-9081-5A30C2BFDAC0}" srcId="{B7EF7174-9851-43E2-A55F-E31DE306DED7}" destId="{39E12444-61B7-43CE-B657-F46F62EF4A64}" srcOrd="3" destOrd="0" parTransId="{7B265C74-4AF3-489E-92E1-471AC6E69DDB}" sibTransId="{35F105D7-D013-413D-9545-2C608F582435}"/>
    <dgm:cxn modelId="{8E66D46A-C3D7-4774-A0F4-E4909B58CC1E}" srcId="{99838028-219B-45B4-B1F4-D908BDD82EBB}" destId="{B7EF7174-9851-43E2-A55F-E31DE306DED7}" srcOrd="0" destOrd="0" parTransId="{8B26F51C-38DF-4C33-9C5C-AE70B573E0DA}" sibTransId="{D10ECBFE-8C93-4C93-806D-2F44C2BA373C}"/>
    <dgm:cxn modelId="{EB9F2E4A-D629-4DB6-BB1F-F5680880EF17}" type="presOf" srcId="{F5500B0B-A0E8-4029-B43C-DE860B19869C}" destId="{91C22A71-EE50-4252-8E9B-7A5DA0443683}" srcOrd="1" destOrd="0" presId="urn:microsoft.com/office/officeart/2005/8/layout/radial5"/>
    <dgm:cxn modelId="{DB4A4170-82C0-4707-B1BB-F09738EDB0C5}" srcId="{B7EF7174-9851-43E2-A55F-E31DE306DED7}" destId="{317A135A-9E67-49DE-B913-D1B70E197CC0}" srcOrd="0" destOrd="0" parTransId="{DC0103A8-9376-4AB1-B919-3DB7E75F2061}" sibTransId="{4EDE0B6A-D6DC-4FBB-A1D0-D21F5DA9C201}"/>
    <dgm:cxn modelId="{04075CE5-EBFB-4F04-8668-22B74BAC6C11}" type="presOf" srcId="{4F3F7BF0-0B28-410E-8D1D-6CE4AEDD7C6B}" destId="{2CE69FC0-6BDF-43E8-B882-6271C69C9508}" srcOrd="1" destOrd="0" presId="urn:microsoft.com/office/officeart/2005/8/layout/radial5"/>
    <dgm:cxn modelId="{BAD55D76-ECC5-44F5-9615-0B319774CCDA}" type="presOf" srcId="{99838028-219B-45B4-B1F4-D908BDD82EBB}" destId="{24B5CE57-76AE-4850-B896-54B630563207}" srcOrd="0" destOrd="0" presId="urn:microsoft.com/office/officeart/2005/8/layout/radial5"/>
    <dgm:cxn modelId="{D42619FD-31E4-48D4-97A7-D580E1F7C874}" type="presOf" srcId="{2942A9ED-2184-4D9D-9A4A-203F27CBCC1B}" destId="{9AA3E589-86F9-4515-AFA7-D77F9834490B}" srcOrd="0" destOrd="0" presId="urn:microsoft.com/office/officeart/2005/8/layout/radial5"/>
    <dgm:cxn modelId="{0E31E42E-26D3-4355-8007-6050B65F05E6}" type="presOf" srcId="{4F3F7BF0-0B28-410E-8D1D-6CE4AEDD7C6B}" destId="{3FF1E985-4DED-455F-ABDF-32872A63762A}" srcOrd="0" destOrd="0" presId="urn:microsoft.com/office/officeart/2005/8/layout/radial5"/>
    <dgm:cxn modelId="{37527DC4-5973-4AE8-BCED-8743B7F4DA33}" srcId="{B7EF7174-9851-43E2-A55F-E31DE306DED7}" destId="{672523C9-3E6B-4929-A920-A1957BF803BB}" srcOrd="5" destOrd="0" parTransId="{0676A5A8-DCC3-4C7B-9B1E-701671F9F209}" sibTransId="{AE27B780-2589-4364-B3E8-CA2EC1B3C4C5}"/>
    <dgm:cxn modelId="{6740A065-94F3-4E9F-8002-B42046D26F9C}" type="presOf" srcId="{7B265C74-4AF3-489E-92E1-471AC6E69DDB}" destId="{5994724A-0BF4-47A2-8B86-ECD21D33C0FD}" srcOrd="1" destOrd="0" presId="urn:microsoft.com/office/officeart/2005/8/layout/radial5"/>
    <dgm:cxn modelId="{079FF32A-7259-4442-B963-32333E68DE6E}" type="presOf" srcId="{317A135A-9E67-49DE-B913-D1B70E197CC0}" destId="{3F354119-23CE-4BD5-80F0-1FAEE3FB40BB}" srcOrd="0" destOrd="0" presId="urn:microsoft.com/office/officeart/2005/8/layout/radial5"/>
    <dgm:cxn modelId="{F1C002A5-19B9-433E-82FE-436F7FE7E760}" type="presOf" srcId="{0676A5A8-DCC3-4C7B-9B1E-701671F9F209}" destId="{8230FBC8-7A95-41F1-BA91-D3FDCA531970}" srcOrd="0" destOrd="0" presId="urn:microsoft.com/office/officeart/2005/8/layout/radial5"/>
    <dgm:cxn modelId="{FAAD444A-0A43-4095-8EA4-AE7BF56E9449}" type="presOf" srcId="{672523C9-3E6B-4929-A920-A1957BF803BB}" destId="{BD076FCD-13A2-41F3-927C-E80C3E2AB78B}" srcOrd="0" destOrd="0" presId="urn:microsoft.com/office/officeart/2005/8/layout/radial5"/>
    <dgm:cxn modelId="{EDC71031-AE7D-462F-A8C2-97E9A1D1AF1E}" type="presOf" srcId="{B7EF7174-9851-43E2-A55F-E31DE306DED7}" destId="{D73D523E-DEB5-485F-8997-CCF9A7B85CBF}" srcOrd="0" destOrd="0" presId="urn:microsoft.com/office/officeart/2005/8/layout/radial5"/>
    <dgm:cxn modelId="{097C975A-8ED3-4474-9CD2-D320A21DF933}" type="presParOf" srcId="{24B5CE57-76AE-4850-B896-54B630563207}" destId="{D73D523E-DEB5-485F-8997-CCF9A7B85CBF}" srcOrd="0" destOrd="0" presId="urn:microsoft.com/office/officeart/2005/8/layout/radial5"/>
    <dgm:cxn modelId="{FE343608-459C-4943-B388-55543869E209}" type="presParOf" srcId="{24B5CE57-76AE-4850-B896-54B630563207}" destId="{F246DE8F-991D-43C2-AF20-0F29AAEBA9A8}" srcOrd="1" destOrd="0" presId="urn:microsoft.com/office/officeart/2005/8/layout/radial5"/>
    <dgm:cxn modelId="{208EB437-54A0-4320-BB4B-972DE1A3AD68}" type="presParOf" srcId="{F246DE8F-991D-43C2-AF20-0F29AAEBA9A8}" destId="{D669B349-EA2E-42EC-8AD8-32A3D75903D8}" srcOrd="0" destOrd="0" presId="urn:microsoft.com/office/officeart/2005/8/layout/radial5"/>
    <dgm:cxn modelId="{F64040A0-0E13-4E8A-AC74-3BE143E6DAAE}" type="presParOf" srcId="{24B5CE57-76AE-4850-B896-54B630563207}" destId="{3F354119-23CE-4BD5-80F0-1FAEE3FB40BB}" srcOrd="2" destOrd="0" presId="urn:microsoft.com/office/officeart/2005/8/layout/radial5"/>
    <dgm:cxn modelId="{4BFB2D8A-12CE-4841-AF60-215FE323A1C2}" type="presParOf" srcId="{24B5CE57-76AE-4850-B896-54B630563207}" destId="{3FF1E985-4DED-455F-ABDF-32872A63762A}" srcOrd="3" destOrd="0" presId="urn:microsoft.com/office/officeart/2005/8/layout/radial5"/>
    <dgm:cxn modelId="{CFB31425-4775-43E2-8053-C1CCEDBE0931}" type="presParOf" srcId="{3FF1E985-4DED-455F-ABDF-32872A63762A}" destId="{2CE69FC0-6BDF-43E8-B882-6271C69C9508}" srcOrd="0" destOrd="0" presId="urn:microsoft.com/office/officeart/2005/8/layout/radial5"/>
    <dgm:cxn modelId="{6D13B957-025B-49B2-80F8-5CAD990785C4}" type="presParOf" srcId="{24B5CE57-76AE-4850-B896-54B630563207}" destId="{E7B01EA1-82B1-4F01-82C8-46B70F635C2D}" srcOrd="4" destOrd="0" presId="urn:microsoft.com/office/officeart/2005/8/layout/radial5"/>
    <dgm:cxn modelId="{149AA925-4D57-42F8-AC54-89D5EF08E3F1}" type="presParOf" srcId="{24B5CE57-76AE-4850-B896-54B630563207}" destId="{9AA3E589-86F9-4515-AFA7-D77F9834490B}" srcOrd="5" destOrd="0" presId="urn:microsoft.com/office/officeart/2005/8/layout/radial5"/>
    <dgm:cxn modelId="{F7962D47-1C77-4B93-8AC8-480A16D98531}" type="presParOf" srcId="{9AA3E589-86F9-4515-AFA7-D77F9834490B}" destId="{6C94DC88-1C8B-4846-95CB-A66F4792EC2A}" srcOrd="0" destOrd="0" presId="urn:microsoft.com/office/officeart/2005/8/layout/radial5"/>
    <dgm:cxn modelId="{59A6B2E1-CF4C-4702-B3F0-AC018554AE85}" type="presParOf" srcId="{24B5CE57-76AE-4850-B896-54B630563207}" destId="{AF9C8D0F-D825-4CDB-9E98-1895FBB0B3A3}" srcOrd="6" destOrd="0" presId="urn:microsoft.com/office/officeart/2005/8/layout/radial5"/>
    <dgm:cxn modelId="{85F46E4D-32BD-4991-9705-56EB9CA7B180}" type="presParOf" srcId="{24B5CE57-76AE-4850-B896-54B630563207}" destId="{D6CC35FB-01C1-4F2A-BCB7-4ABE066B998F}" srcOrd="7" destOrd="0" presId="urn:microsoft.com/office/officeart/2005/8/layout/radial5"/>
    <dgm:cxn modelId="{2E046271-4C0C-479B-B4DB-F7B0F4F7ABEC}" type="presParOf" srcId="{D6CC35FB-01C1-4F2A-BCB7-4ABE066B998F}" destId="{5994724A-0BF4-47A2-8B86-ECD21D33C0FD}" srcOrd="0" destOrd="0" presId="urn:microsoft.com/office/officeart/2005/8/layout/radial5"/>
    <dgm:cxn modelId="{D6BD9668-0A33-4625-BC58-896093BBD34E}" type="presParOf" srcId="{24B5CE57-76AE-4850-B896-54B630563207}" destId="{4975895C-811F-4827-94D5-CE68B10EC5A2}" srcOrd="8" destOrd="0" presId="urn:microsoft.com/office/officeart/2005/8/layout/radial5"/>
    <dgm:cxn modelId="{554662DD-AF9A-4C8E-A047-7DC6EC264A35}" type="presParOf" srcId="{24B5CE57-76AE-4850-B896-54B630563207}" destId="{168049CD-9A7A-4D3D-9A09-5ADB7FF2F493}" srcOrd="9" destOrd="0" presId="urn:microsoft.com/office/officeart/2005/8/layout/radial5"/>
    <dgm:cxn modelId="{24680A09-74A3-40D2-A9DA-3CD0A8DA79DF}" type="presParOf" srcId="{168049CD-9A7A-4D3D-9A09-5ADB7FF2F493}" destId="{91C22A71-EE50-4252-8E9B-7A5DA0443683}" srcOrd="0" destOrd="0" presId="urn:microsoft.com/office/officeart/2005/8/layout/radial5"/>
    <dgm:cxn modelId="{56B8FA03-DC8C-4700-9024-9076DF9959ED}" type="presParOf" srcId="{24B5CE57-76AE-4850-B896-54B630563207}" destId="{9B2CD11F-63FC-4EBC-BD86-10561DD1CB13}" srcOrd="10" destOrd="0" presId="urn:microsoft.com/office/officeart/2005/8/layout/radial5"/>
    <dgm:cxn modelId="{D57997FD-DE1C-41F7-A5F7-EA175BE0BD0B}" type="presParOf" srcId="{24B5CE57-76AE-4850-B896-54B630563207}" destId="{8230FBC8-7A95-41F1-BA91-D3FDCA531970}" srcOrd="11" destOrd="0" presId="urn:microsoft.com/office/officeart/2005/8/layout/radial5"/>
    <dgm:cxn modelId="{0C1FAA84-42CE-45D6-A5AF-0CB78F89360F}" type="presParOf" srcId="{8230FBC8-7A95-41F1-BA91-D3FDCA531970}" destId="{47EBC603-583E-4BEC-918E-C53C8D97590F}" srcOrd="0" destOrd="0" presId="urn:microsoft.com/office/officeart/2005/8/layout/radial5"/>
    <dgm:cxn modelId="{7AC6D9E7-1175-4DD3-A60C-EDE78B6C878D}" type="presParOf" srcId="{24B5CE57-76AE-4850-B896-54B630563207}" destId="{BD076FCD-13A2-41F3-927C-E80C3E2AB78B}" srcOrd="12" destOrd="0" presId="urn:microsoft.com/office/officeart/2005/8/layout/radial5"/>
  </dgm:cxnLst>
  <dgm:bg/>
  <dgm:whole>
    <a:ln cap="rnd"/>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308F8F-0A51-455A-849F-AB676323389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9FA5F0A-56E3-434A-9ED8-E9CB35B695B0}">
      <dgm:prSet phldrT="[Text]"/>
      <dgm:spPr/>
      <dgm:t>
        <a:bodyPr/>
        <a:lstStyle/>
        <a:p>
          <a:r>
            <a:rPr lang="en-US" b="1" dirty="0" smtClean="0">
              <a:latin typeface="Cambria" pitchFamily="18" charset="0"/>
            </a:rPr>
            <a:t>ROLE OF GEOTEXTILES</a:t>
          </a:r>
          <a:endParaRPr lang="en-US" dirty="0"/>
        </a:p>
      </dgm:t>
    </dgm:pt>
    <dgm:pt modelId="{842DAE55-CA16-43A8-A35B-9245D66AEACC}" type="parTrans" cxnId="{74BF5615-F92B-487D-8A93-A3320F43049E}">
      <dgm:prSet/>
      <dgm:spPr/>
      <dgm:t>
        <a:bodyPr/>
        <a:lstStyle/>
        <a:p>
          <a:endParaRPr lang="en-US"/>
        </a:p>
      </dgm:t>
    </dgm:pt>
    <dgm:pt modelId="{C3778730-978F-43FA-A897-347BC594A23D}" type="sibTrans" cxnId="{74BF5615-F92B-487D-8A93-A3320F43049E}">
      <dgm:prSet/>
      <dgm:spPr/>
      <dgm:t>
        <a:bodyPr/>
        <a:lstStyle/>
        <a:p>
          <a:endParaRPr lang="en-US"/>
        </a:p>
      </dgm:t>
    </dgm:pt>
    <dgm:pt modelId="{51DA01A1-48E9-4DD2-A8AD-D8D19F9C4A39}">
      <dgm:prSet phldrT="[Text]"/>
      <dgm:spPr>
        <a:solidFill>
          <a:schemeClr val="accent5">
            <a:lumMod val="50000"/>
            <a:alpha val="90000"/>
          </a:schemeClr>
        </a:solidFill>
      </dgm:spPr>
      <dgm:t>
        <a:bodyPr/>
        <a:lstStyle/>
        <a:p>
          <a:r>
            <a:rPr lang="en-US" b="1" dirty="0" smtClean="0">
              <a:solidFill>
                <a:schemeClr val="tx1"/>
              </a:solidFill>
              <a:latin typeface="Cambria" pitchFamily="18" charset="0"/>
            </a:rPr>
            <a:t>PROVIDES STRENGTH &amp; CUSHIONING IMPARTING THE MEMBRANE ENHANCED TENSILE, TEAR, PUNCTURE RESISTANCE  &amp; HYDROSTATIC PRESSURE RESISTANCE PROPERTIES.</a:t>
          </a:r>
          <a:endParaRPr lang="en-US" dirty="0"/>
        </a:p>
      </dgm:t>
    </dgm:pt>
    <dgm:pt modelId="{A73FA38E-7FD9-4A85-81D8-4160E94C9C09}" type="parTrans" cxnId="{9C4DA952-4072-4E4E-8591-96FC967D23AF}">
      <dgm:prSet/>
      <dgm:spPr/>
      <dgm:t>
        <a:bodyPr/>
        <a:lstStyle/>
        <a:p>
          <a:endParaRPr lang="en-US"/>
        </a:p>
      </dgm:t>
    </dgm:pt>
    <dgm:pt modelId="{C77FA2D3-467F-4AD0-A29B-33A5793B0A74}" type="sibTrans" cxnId="{9C4DA952-4072-4E4E-8591-96FC967D23AF}">
      <dgm:prSet/>
      <dgm:spPr/>
      <dgm:t>
        <a:bodyPr/>
        <a:lstStyle/>
        <a:p>
          <a:endParaRPr lang="en-US"/>
        </a:p>
      </dgm:t>
    </dgm:pt>
    <dgm:pt modelId="{B67CBB5F-DD9F-48BD-B35D-34FB0F8843AB}">
      <dgm:prSet phldrT="[Text]"/>
      <dgm:spPr/>
      <dgm:t>
        <a:bodyPr/>
        <a:lstStyle/>
        <a:p>
          <a:r>
            <a:rPr lang="en-US" b="1" dirty="0" smtClean="0">
              <a:latin typeface="Cambria" pitchFamily="18" charset="0"/>
            </a:rPr>
            <a:t>ROLE OF POLYMER COMPOUND LAYERS</a:t>
          </a:r>
          <a:endParaRPr lang="en-US" dirty="0"/>
        </a:p>
      </dgm:t>
    </dgm:pt>
    <dgm:pt modelId="{BED03445-9489-41A5-A14B-5EE2BCE55137}" type="parTrans" cxnId="{D6F14001-9D4B-4B2C-B1D1-B5B796BB861B}">
      <dgm:prSet/>
      <dgm:spPr/>
      <dgm:t>
        <a:bodyPr/>
        <a:lstStyle/>
        <a:p>
          <a:endParaRPr lang="en-US"/>
        </a:p>
      </dgm:t>
    </dgm:pt>
    <dgm:pt modelId="{6F35F6F0-B2C7-4790-BCDE-1B9ED206DADB}" type="sibTrans" cxnId="{D6F14001-9D4B-4B2C-B1D1-B5B796BB861B}">
      <dgm:prSet/>
      <dgm:spPr/>
      <dgm:t>
        <a:bodyPr/>
        <a:lstStyle/>
        <a:p>
          <a:endParaRPr lang="en-US"/>
        </a:p>
      </dgm:t>
    </dgm:pt>
    <dgm:pt modelId="{39D6E780-E23E-4A9A-BD99-72D08A715EB9}">
      <dgm:prSet phldrT="[Text]"/>
      <dgm:spPr>
        <a:solidFill>
          <a:schemeClr val="accent5">
            <a:lumMod val="50000"/>
            <a:alpha val="90000"/>
          </a:schemeClr>
        </a:solidFill>
      </dgm:spPr>
      <dgm:t>
        <a:bodyPr/>
        <a:lstStyle/>
        <a:p>
          <a:r>
            <a:rPr lang="en-US" b="1" dirty="0" smtClean="0">
              <a:solidFill>
                <a:schemeClr val="tx1"/>
              </a:solidFill>
              <a:latin typeface="Cambria" pitchFamily="18" charset="0"/>
            </a:rPr>
            <a:t>ACT AS SECONDARY BARRIERS AS WELL AS BONDING TO THE COMPOSITES IMPARTING COMPLETE IMPERMEABILITY.</a:t>
          </a:r>
          <a:endParaRPr lang="en-US" dirty="0"/>
        </a:p>
      </dgm:t>
    </dgm:pt>
    <dgm:pt modelId="{0FA04A5B-84D8-4B1C-9239-CB3A262CA506}" type="parTrans" cxnId="{185AADBB-6138-4FB1-94B1-C7DC5E93B565}">
      <dgm:prSet/>
      <dgm:spPr/>
      <dgm:t>
        <a:bodyPr/>
        <a:lstStyle/>
        <a:p>
          <a:endParaRPr lang="en-US"/>
        </a:p>
      </dgm:t>
    </dgm:pt>
    <dgm:pt modelId="{47A3F2EE-4C89-44FA-B43E-9BF6365C633B}" type="sibTrans" cxnId="{185AADBB-6138-4FB1-94B1-C7DC5E93B565}">
      <dgm:prSet/>
      <dgm:spPr/>
      <dgm:t>
        <a:bodyPr/>
        <a:lstStyle/>
        <a:p>
          <a:endParaRPr lang="en-US"/>
        </a:p>
      </dgm:t>
    </dgm:pt>
    <dgm:pt modelId="{1914F706-89BD-424A-AAA1-893E992EBAEE}" type="pres">
      <dgm:prSet presAssocID="{40308F8F-0A51-455A-849F-AB6763233894}" presName="Name0" presStyleCnt="0">
        <dgm:presLayoutVars>
          <dgm:dir/>
          <dgm:animLvl val="lvl"/>
          <dgm:resizeHandles val="exact"/>
        </dgm:presLayoutVars>
      </dgm:prSet>
      <dgm:spPr/>
      <dgm:t>
        <a:bodyPr/>
        <a:lstStyle/>
        <a:p>
          <a:endParaRPr lang="en-US"/>
        </a:p>
      </dgm:t>
    </dgm:pt>
    <dgm:pt modelId="{03C5ECD5-BD1C-4D6C-84AE-CA55745ABD01}" type="pres">
      <dgm:prSet presAssocID="{89FA5F0A-56E3-434A-9ED8-E9CB35B695B0}" presName="linNode" presStyleCnt="0"/>
      <dgm:spPr/>
    </dgm:pt>
    <dgm:pt modelId="{2551E8F3-0FFC-499A-A2B9-A891581D218F}" type="pres">
      <dgm:prSet presAssocID="{89FA5F0A-56E3-434A-9ED8-E9CB35B695B0}" presName="parentText" presStyleLbl="node1" presStyleIdx="0" presStyleCnt="2" custScaleX="95767" custScaleY="34955" custLinFactNeighborY="-2091">
        <dgm:presLayoutVars>
          <dgm:chMax val="1"/>
          <dgm:bulletEnabled val="1"/>
        </dgm:presLayoutVars>
      </dgm:prSet>
      <dgm:spPr/>
      <dgm:t>
        <a:bodyPr/>
        <a:lstStyle/>
        <a:p>
          <a:endParaRPr lang="en-US"/>
        </a:p>
      </dgm:t>
    </dgm:pt>
    <dgm:pt modelId="{ABE022E7-E440-41B6-A8DF-094F141B8327}" type="pres">
      <dgm:prSet presAssocID="{89FA5F0A-56E3-434A-9ED8-E9CB35B695B0}" presName="descendantText" presStyleLbl="alignAccFollowNode1" presStyleIdx="0" presStyleCnt="2" custScaleY="49464">
        <dgm:presLayoutVars>
          <dgm:bulletEnabled val="1"/>
        </dgm:presLayoutVars>
      </dgm:prSet>
      <dgm:spPr/>
      <dgm:t>
        <a:bodyPr/>
        <a:lstStyle/>
        <a:p>
          <a:endParaRPr lang="en-US"/>
        </a:p>
      </dgm:t>
    </dgm:pt>
    <dgm:pt modelId="{83D09F31-1BBB-4361-B822-A50B56BC391A}" type="pres">
      <dgm:prSet presAssocID="{C3778730-978F-43FA-A897-347BC594A23D}" presName="sp" presStyleCnt="0"/>
      <dgm:spPr/>
    </dgm:pt>
    <dgm:pt modelId="{40E5FE1D-9468-40E0-ABB1-08FF971B4534}" type="pres">
      <dgm:prSet presAssocID="{B67CBB5F-DD9F-48BD-B35D-34FB0F8843AB}" presName="linNode" presStyleCnt="0"/>
      <dgm:spPr/>
    </dgm:pt>
    <dgm:pt modelId="{89200E39-EED4-4929-A8C0-B5F79FA79249}" type="pres">
      <dgm:prSet presAssocID="{B67CBB5F-DD9F-48BD-B35D-34FB0F8843AB}" presName="parentText" presStyleLbl="node1" presStyleIdx="1" presStyleCnt="2" custScaleX="95767" custScaleY="37254">
        <dgm:presLayoutVars>
          <dgm:chMax val="1"/>
          <dgm:bulletEnabled val="1"/>
        </dgm:presLayoutVars>
      </dgm:prSet>
      <dgm:spPr/>
      <dgm:t>
        <a:bodyPr/>
        <a:lstStyle/>
        <a:p>
          <a:endParaRPr lang="en-US"/>
        </a:p>
      </dgm:t>
    </dgm:pt>
    <dgm:pt modelId="{C44E86FF-2846-4883-8373-1AF7389F4065}" type="pres">
      <dgm:prSet presAssocID="{B67CBB5F-DD9F-48BD-B35D-34FB0F8843AB}" presName="descendantText" presStyleLbl="alignAccFollowNode1" presStyleIdx="1" presStyleCnt="2" custScaleY="48596">
        <dgm:presLayoutVars>
          <dgm:bulletEnabled val="1"/>
        </dgm:presLayoutVars>
      </dgm:prSet>
      <dgm:spPr/>
      <dgm:t>
        <a:bodyPr/>
        <a:lstStyle/>
        <a:p>
          <a:endParaRPr lang="en-US"/>
        </a:p>
      </dgm:t>
    </dgm:pt>
  </dgm:ptLst>
  <dgm:cxnLst>
    <dgm:cxn modelId="{74BF5615-F92B-487D-8A93-A3320F43049E}" srcId="{40308F8F-0A51-455A-849F-AB6763233894}" destId="{89FA5F0A-56E3-434A-9ED8-E9CB35B695B0}" srcOrd="0" destOrd="0" parTransId="{842DAE55-CA16-43A8-A35B-9245D66AEACC}" sibTransId="{C3778730-978F-43FA-A897-347BC594A23D}"/>
    <dgm:cxn modelId="{185AADBB-6138-4FB1-94B1-C7DC5E93B565}" srcId="{B67CBB5F-DD9F-48BD-B35D-34FB0F8843AB}" destId="{39D6E780-E23E-4A9A-BD99-72D08A715EB9}" srcOrd="0" destOrd="0" parTransId="{0FA04A5B-84D8-4B1C-9239-CB3A262CA506}" sibTransId="{47A3F2EE-4C89-44FA-B43E-9BF6365C633B}"/>
    <dgm:cxn modelId="{36B1AE43-E468-44EE-A6C1-3B2A00A67BE8}" type="presOf" srcId="{51DA01A1-48E9-4DD2-A8AD-D8D19F9C4A39}" destId="{ABE022E7-E440-41B6-A8DF-094F141B8327}" srcOrd="0" destOrd="0" presId="urn:microsoft.com/office/officeart/2005/8/layout/vList5"/>
    <dgm:cxn modelId="{96AD7692-D5EE-4D27-AEDD-394BFE61A515}" type="presOf" srcId="{39D6E780-E23E-4A9A-BD99-72D08A715EB9}" destId="{C44E86FF-2846-4883-8373-1AF7389F4065}" srcOrd="0" destOrd="0" presId="urn:microsoft.com/office/officeart/2005/8/layout/vList5"/>
    <dgm:cxn modelId="{E1F91859-B672-416A-9071-E5F89D55E84A}" type="presOf" srcId="{40308F8F-0A51-455A-849F-AB6763233894}" destId="{1914F706-89BD-424A-AAA1-893E992EBAEE}" srcOrd="0" destOrd="0" presId="urn:microsoft.com/office/officeart/2005/8/layout/vList5"/>
    <dgm:cxn modelId="{98B3D4AF-6F9F-42EC-8AF6-1F0DD6094F19}" type="presOf" srcId="{B67CBB5F-DD9F-48BD-B35D-34FB0F8843AB}" destId="{89200E39-EED4-4929-A8C0-B5F79FA79249}" srcOrd="0" destOrd="0" presId="urn:microsoft.com/office/officeart/2005/8/layout/vList5"/>
    <dgm:cxn modelId="{9C4DA952-4072-4E4E-8591-96FC967D23AF}" srcId="{89FA5F0A-56E3-434A-9ED8-E9CB35B695B0}" destId="{51DA01A1-48E9-4DD2-A8AD-D8D19F9C4A39}" srcOrd="0" destOrd="0" parTransId="{A73FA38E-7FD9-4A85-81D8-4160E94C9C09}" sibTransId="{C77FA2D3-467F-4AD0-A29B-33A5793B0A74}"/>
    <dgm:cxn modelId="{46469A05-2FF6-4541-80DE-AC2A3FC055FB}" type="presOf" srcId="{89FA5F0A-56E3-434A-9ED8-E9CB35B695B0}" destId="{2551E8F3-0FFC-499A-A2B9-A891581D218F}" srcOrd="0" destOrd="0" presId="urn:microsoft.com/office/officeart/2005/8/layout/vList5"/>
    <dgm:cxn modelId="{D6F14001-9D4B-4B2C-B1D1-B5B796BB861B}" srcId="{40308F8F-0A51-455A-849F-AB6763233894}" destId="{B67CBB5F-DD9F-48BD-B35D-34FB0F8843AB}" srcOrd="1" destOrd="0" parTransId="{BED03445-9489-41A5-A14B-5EE2BCE55137}" sibTransId="{6F35F6F0-B2C7-4790-BCDE-1B9ED206DADB}"/>
    <dgm:cxn modelId="{B417CF1C-4C9B-45C9-94A6-60D7D05B85DE}" type="presParOf" srcId="{1914F706-89BD-424A-AAA1-893E992EBAEE}" destId="{03C5ECD5-BD1C-4D6C-84AE-CA55745ABD01}" srcOrd="0" destOrd="0" presId="urn:microsoft.com/office/officeart/2005/8/layout/vList5"/>
    <dgm:cxn modelId="{5EA7F478-00A4-425E-A085-8EC8AC4CF66B}" type="presParOf" srcId="{03C5ECD5-BD1C-4D6C-84AE-CA55745ABD01}" destId="{2551E8F3-0FFC-499A-A2B9-A891581D218F}" srcOrd="0" destOrd="0" presId="urn:microsoft.com/office/officeart/2005/8/layout/vList5"/>
    <dgm:cxn modelId="{C09D96FD-43D1-4778-9CA8-922489ACE0BE}" type="presParOf" srcId="{03C5ECD5-BD1C-4D6C-84AE-CA55745ABD01}" destId="{ABE022E7-E440-41B6-A8DF-094F141B8327}" srcOrd="1" destOrd="0" presId="urn:microsoft.com/office/officeart/2005/8/layout/vList5"/>
    <dgm:cxn modelId="{62C8EF30-2257-48D3-A01F-EECEB82A2A34}" type="presParOf" srcId="{1914F706-89BD-424A-AAA1-893E992EBAEE}" destId="{83D09F31-1BBB-4361-B822-A50B56BC391A}" srcOrd="1" destOrd="0" presId="urn:microsoft.com/office/officeart/2005/8/layout/vList5"/>
    <dgm:cxn modelId="{35BCCE7C-D515-48AF-803F-4E41B5B05513}" type="presParOf" srcId="{1914F706-89BD-424A-AAA1-893E992EBAEE}" destId="{40E5FE1D-9468-40E0-ABB1-08FF971B4534}" srcOrd="2" destOrd="0" presId="urn:microsoft.com/office/officeart/2005/8/layout/vList5"/>
    <dgm:cxn modelId="{C0863099-B98E-4B1C-99B3-E09E94E71012}" type="presParOf" srcId="{40E5FE1D-9468-40E0-ABB1-08FF971B4534}" destId="{89200E39-EED4-4929-A8C0-B5F79FA79249}" srcOrd="0" destOrd="0" presId="urn:microsoft.com/office/officeart/2005/8/layout/vList5"/>
    <dgm:cxn modelId="{9AD4ED7E-10F7-496B-A1B9-B50DA3EB2890}" type="presParOf" srcId="{40E5FE1D-9468-40E0-ABB1-08FF971B4534}" destId="{C44E86FF-2846-4883-8373-1AF7389F4065}"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2C0C41-7AF9-4F42-B5BC-42011F520A60}" type="doc">
      <dgm:prSet loTypeId="urn:microsoft.com/office/officeart/2005/8/layout/radial1" loCatId="cycle" qsTypeId="urn:microsoft.com/office/officeart/2005/8/quickstyle/simple1" qsCatId="simple" csTypeId="urn:microsoft.com/office/officeart/2005/8/colors/accent0_2" csCatId="mainScheme" phldr="1"/>
      <dgm:spPr/>
      <dgm:t>
        <a:bodyPr/>
        <a:lstStyle/>
        <a:p>
          <a:endParaRPr lang="en-US"/>
        </a:p>
      </dgm:t>
    </dgm:pt>
    <dgm:pt modelId="{EFB17FA4-9F43-4218-A04C-A1B449AC484A}">
      <dgm:prSet phldrT="[Text]" custT="1"/>
      <dgm:spPr>
        <a:ln>
          <a:solidFill>
            <a:srgbClr val="FFFF00"/>
          </a:solidFill>
        </a:ln>
      </dgm:spPr>
      <dgm:t>
        <a:bodyPr/>
        <a:lstStyle/>
        <a:p>
          <a:r>
            <a:rPr lang="en-US" sz="1400" b="1" dirty="0" smtClean="0">
              <a:solidFill>
                <a:srgbClr val="006600"/>
              </a:solidFill>
              <a:latin typeface="Cambria" pitchFamily="18" charset="0"/>
            </a:rPr>
            <a:t>APPLICATIONS OF TEXEL REINFORCED GEOMEMBRANE</a:t>
          </a:r>
          <a:endParaRPr lang="en-US" sz="1400" b="1" dirty="0">
            <a:solidFill>
              <a:srgbClr val="006600"/>
            </a:solidFill>
            <a:latin typeface="Cambria" pitchFamily="18" charset="0"/>
          </a:endParaRPr>
        </a:p>
      </dgm:t>
    </dgm:pt>
    <dgm:pt modelId="{102BCA77-4E05-402F-B560-C8977DF76549}" type="parTrans" cxnId="{CC7E2D8B-AA11-49D0-B3ED-523A86EDDDEC}">
      <dgm:prSet/>
      <dgm:spPr/>
      <dgm:t>
        <a:bodyPr/>
        <a:lstStyle/>
        <a:p>
          <a:endParaRPr lang="en-US"/>
        </a:p>
      </dgm:t>
    </dgm:pt>
    <dgm:pt modelId="{5F2FB761-90BD-4F69-8CBA-8BF4C99758AD}" type="sibTrans" cxnId="{CC7E2D8B-AA11-49D0-B3ED-523A86EDDDEC}">
      <dgm:prSet/>
      <dgm:spPr/>
      <dgm:t>
        <a:bodyPr/>
        <a:lstStyle/>
        <a:p>
          <a:endParaRPr lang="en-US"/>
        </a:p>
      </dgm:t>
    </dgm:pt>
    <dgm:pt modelId="{CC475B89-15BC-4871-9CD6-E2D8F5C84172}">
      <dgm:prSet phldrT="[Text]" custT="1"/>
      <dgm:spPr>
        <a:ln>
          <a:solidFill>
            <a:srgbClr val="92D050"/>
          </a:solidFill>
        </a:ln>
      </dgm:spPr>
      <dgm:t>
        <a:bodyPr/>
        <a:lstStyle/>
        <a:p>
          <a:r>
            <a:rPr lang="en-US" sz="1400" b="1" dirty="0" smtClean="0">
              <a:solidFill>
                <a:srgbClr val="FF0000"/>
              </a:solidFill>
              <a:latin typeface="Cambria" pitchFamily="18" charset="0"/>
            </a:rPr>
            <a:t>SPENT WASH LAGOONS &amp; TANKS &amp; BIO- COMPOSTING YARD.</a:t>
          </a:r>
          <a:endParaRPr lang="en-US" sz="1400" b="1" dirty="0">
            <a:solidFill>
              <a:srgbClr val="FF0000"/>
            </a:solidFill>
          </a:endParaRPr>
        </a:p>
      </dgm:t>
    </dgm:pt>
    <dgm:pt modelId="{66A47C45-5B3A-400A-A6F4-469C8C386E3B}" type="parTrans" cxnId="{5F4826EF-E358-4FB5-9BCD-2724ACAFD156}">
      <dgm:prSet/>
      <dgm:spPr/>
      <dgm:t>
        <a:bodyPr/>
        <a:lstStyle/>
        <a:p>
          <a:endParaRPr lang="en-US"/>
        </a:p>
      </dgm:t>
    </dgm:pt>
    <dgm:pt modelId="{C0D7B5CF-368D-449C-B3AA-77487F2C0384}" type="sibTrans" cxnId="{5F4826EF-E358-4FB5-9BCD-2724ACAFD156}">
      <dgm:prSet/>
      <dgm:spPr/>
      <dgm:t>
        <a:bodyPr/>
        <a:lstStyle/>
        <a:p>
          <a:endParaRPr lang="en-US"/>
        </a:p>
      </dgm:t>
    </dgm:pt>
    <dgm:pt modelId="{C3683E05-186C-4EAC-96E4-838F465A12BF}">
      <dgm:prSet phldrT="[Text]" custT="1"/>
      <dgm:spPr>
        <a:ln>
          <a:solidFill>
            <a:srgbClr val="92D050"/>
          </a:solidFill>
        </a:ln>
      </dgm:spPr>
      <dgm:t>
        <a:bodyPr/>
        <a:lstStyle/>
        <a:p>
          <a:r>
            <a:rPr lang="en-US" sz="1400" b="1" dirty="0" smtClean="0">
              <a:solidFill>
                <a:srgbClr val="FF0000"/>
              </a:solidFill>
              <a:latin typeface="Cambria" pitchFamily="18" charset="0"/>
            </a:rPr>
            <a:t>SEEPAGE BARRIER IN AGRICULTURAL &amp; ALLIED FIELDS</a:t>
          </a:r>
          <a:endParaRPr lang="en-US" sz="1400" b="1" dirty="0">
            <a:solidFill>
              <a:srgbClr val="FF0000"/>
            </a:solidFill>
            <a:latin typeface="Cambria" pitchFamily="18" charset="0"/>
          </a:endParaRPr>
        </a:p>
      </dgm:t>
    </dgm:pt>
    <dgm:pt modelId="{7AE71756-0053-4527-A63F-75BC36CC5327}" type="parTrans" cxnId="{505837B2-8BF9-44A4-80ED-864D0874EFCF}">
      <dgm:prSet/>
      <dgm:spPr/>
      <dgm:t>
        <a:bodyPr/>
        <a:lstStyle/>
        <a:p>
          <a:endParaRPr lang="en-US"/>
        </a:p>
      </dgm:t>
    </dgm:pt>
    <dgm:pt modelId="{EDA18DF2-25EE-43EF-B232-4458DF1088FE}" type="sibTrans" cxnId="{505837B2-8BF9-44A4-80ED-864D0874EFCF}">
      <dgm:prSet/>
      <dgm:spPr/>
      <dgm:t>
        <a:bodyPr/>
        <a:lstStyle/>
        <a:p>
          <a:endParaRPr lang="en-US"/>
        </a:p>
      </dgm:t>
    </dgm:pt>
    <dgm:pt modelId="{B9C77947-E74E-420B-B72B-188E54FBFC23}">
      <dgm:prSet phldrT="[Text]" custT="1"/>
      <dgm:spPr>
        <a:ln>
          <a:solidFill>
            <a:srgbClr val="92D050"/>
          </a:solidFill>
        </a:ln>
      </dgm:spPr>
      <dgm:t>
        <a:bodyPr/>
        <a:lstStyle/>
        <a:p>
          <a:r>
            <a:rPr lang="en-US" sz="1400" b="1" dirty="0" smtClean="0">
              <a:solidFill>
                <a:srgbClr val="FF0000"/>
              </a:solidFill>
              <a:latin typeface="Cambria" pitchFamily="18" charset="0"/>
            </a:rPr>
            <a:t>TERRACE WATER PROOFING OF BUILDINGS.</a:t>
          </a:r>
          <a:endParaRPr lang="en-US" sz="1400" dirty="0">
            <a:solidFill>
              <a:srgbClr val="FF0000"/>
            </a:solidFill>
          </a:endParaRPr>
        </a:p>
      </dgm:t>
    </dgm:pt>
    <dgm:pt modelId="{77116112-CAC6-4E9E-B65B-C8D8605785B2}" type="parTrans" cxnId="{5E7D768F-1C73-4DB2-B403-22DDBC820A56}">
      <dgm:prSet/>
      <dgm:spPr/>
      <dgm:t>
        <a:bodyPr/>
        <a:lstStyle/>
        <a:p>
          <a:endParaRPr lang="en-US"/>
        </a:p>
      </dgm:t>
    </dgm:pt>
    <dgm:pt modelId="{00B082EF-F091-4A1F-92D2-7AD6855BBB2B}" type="sibTrans" cxnId="{5E7D768F-1C73-4DB2-B403-22DDBC820A56}">
      <dgm:prSet/>
      <dgm:spPr/>
      <dgm:t>
        <a:bodyPr/>
        <a:lstStyle/>
        <a:p>
          <a:endParaRPr lang="en-US"/>
        </a:p>
      </dgm:t>
    </dgm:pt>
    <dgm:pt modelId="{EBBE4ABC-1094-4627-96CB-D0D358198031}">
      <dgm:prSet phldrT="[Text]" custT="1"/>
      <dgm:spPr>
        <a:ln>
          <a:solidFill>
            <a:srgbClr val="92D050"/>
          </a:solidFill>
        </a:ln>
      </dgm:spPr>
      <dgm:t>
        <a:bodyPr/>
        <a:lstStyle/>
        <a:p>
          <a:r>
            <a:rPr lang="en-US" sz="1400" b="1" dirty="0" smtClean="0">
              <a:solidFill>
                <a:srgbClr val="FF0000"/>
              </a:solidFill>
              <a:latin typeface="Cambria" pitchFamily="18" charset="0"/>
            </a:rPr>
            <a:t>BASEMENT, FLOORINGS, BASEMENT RETENTION WALLS AS A SEEPAGE PREVENTION BARRIER.</a:t>
          </a:r>
          <a:endParaRPr lang="en-US" sz="1400" dirty="0">
            <a:solidFill>
              <a:srgbClr val="FF0000"/>
            </a:solidFill>
          </a:endParaRPr>
        </a:p>
      </dgm:t>
    </dgm:pt>
    <dgm:pt modelId="{C5B8FD47-9E4E-489D-ACD1-7825895DD55D}" type="parTrans" cxnId="{87CC569B-2B80-473A-85AA-44A24C2C8202}">
      <dgm:prSet/>
      <dgm:spPr/>
      <dgm:t>
        <a:bodyPr/>
        <a:lstStyle/>
        <a:p>
          <a:endParaRPr lang="en-US"/>
        </a:p>
      </dgm:t>
    </dgm:pt>
    <dgm:pt modelId="{979FB31A-C910-4EA6-BBB2-69EC0DCDC64E}" type="sibTrans" cxnId="{87CC569B-2B80-473A-85AA-44A24C2C8202}">
      <dgm:prSet/>
      <dgm:spPr/>
      <dgm:t>
        <a:bodyPr/>
        <a:lstStyle/>
        <a:p>
          <a:endParaRPr lang="en-US"/>
        </a:p>
      </dgm:t>
    </dgm:pt>
    <dgm:pt modelId="{0C09261C-DA20-4517-B9BD-C511C6D5FBEE}" type="pres">
      <dgm:prSet presAssocID="{642C0C41-7AF9-4F42-B5BC-42011F520A60}" presName="cycle" presStyleCnt="0">
        <dgm:presLayoutVars>
          <dgm:chMax val="1"/>
          <dgm:dir/>
          <dgm:animLvl val="ctr"/>
          <dgm:resizeHandles val="exact"/>
        </dgm:presLayoutVars>
      </dgm:prSet>
      <dgm:spPr/>
      <dgm:t>
        <a:bodyPr/>
        <a:lstStyle/>
        <a:p>
          <a:endParaRPr lang="en-US"/>
        </a:p>
      </dgm:t>
    </dgm:pt>
    <dgm:pt modelId="{9181CED2-E611-4930-A101-2EA45FDB7BCB}" type="pres">
      <dgm:prSet presAssocID="{EFB17FA4-9F43-4218-A04C-A1B449AC484A}" presName="centerShape" presStyleLbl="node0" presStyleIdx="0" presStyleCnt="1" custScaleX="112001" custScaleY="106261"/>
      <dgm:spPr/>
      <dgm:t>
        <a:bodyPr/>
        <a:lstStyle/>
        <a:p>
          <a:endParaRPr lang="en-US"/>
        </a:p>
      </dgm:t>
    </dgm:pt>
    <dgm:pt modelId="{25937198-FA37-4B66-95AB-B91A342C22B3}" type="pres">
      <dgm:prSet presAssocID="{66A47C45-5B3A-400A-A6F4-469C8C386E3B}" presName="Name9" presStyleLbl="parChTrans1D2" presStyleIdx="0" presStyleCnt="4"/>
      <dgm:spPr/>
      <dgm:t>
        <a:bodyPr/>
        <a:lstStyle/>
        <a:p>
          <a:endParaRPr lang="en-US"/>
        </a:p>
      </dgm:t>
    </dgm:pt>
    <dgm:pt modelId="{999447DA-CD2B-4A6B-B2CD-495C08393C09}" type="pres">
      <dgm:prSet presAssocID="{66A47C45-5B3A-400A-A6F4-469C8C386E3B}" presName="connTx" presStyleLbl="parChTrans1D2" presStyleIdx="0" presStyleCnt="4"/>
      <dgm:spPr/>
      <dgm:t>
        <a:bodyPr/>
        <a:lstStyle/>
        <a:p>
          <a:endParaRPr lang="en-US"/>
        </a:p>
      </dgm:t>
    </dgm:pt>
    <dgm:pt modelId="{E492F69C-11DA-446D-98C9-9FAA0AA92644}" type="pres">
      <dgm:prSet presAssocID="{CC475B89-15BC-4871-9CD6-E2D8F5C84172}" presName="node" presStyleLbl="node1" presStyleIdx="0" presStyleCnt="4">
        <dgm:presLayoutVars>
          <dgm:bulletEnabled val="1"/>
        </dgm:presLayoutVars>
      </dgm:prSet>
      <dgm:spPr/>
      <dgm:t>
        <a:bodyPr/>
        <a:lstStyle/>
        <a:p>
          <a:endParaRPr lang="en-US"/>
        </a:p>
      </dgm:t>
    </dgm:pt>
    <dgm:pt modelId="{37A9AC59-236C-418C-9FE2-4B6707B1DFFA}" type="pres">
      <dgm:prSet presAssocID="{7AE71756-0053-4527-A63F-75BC36CC5327}" presName="Name9" presStyleLbl="parChTrans1D2" presStyleIdx="1" presStyleCnt="4"/>
      <dgm:spPr/>
      <dgm:t>
        <a:bodyPr/>
        <a:lstStyle/>
        <a:p>
          <a:endParaRPr lang="en-US"/>
        </a:p>
      </dgm:t>
    </dgm:pt>
    <dgm:pt modelId="{9D55861F-5524-461A-8650-95D832FFB9FE}" type="pres">
      <dgm:prSet presAssocID="{7AE71756-0053-4527-A63F-75BC36CC5327}" presName="connTx" presStyleLbl="parChTrans1D2" presStyleIdx="1" presStyleCnt="4"/>
      <dgm:spPr/>
      <dgm:t>
        <a:bodyPr/>
        <a:lstStyle/>
        <a:p>
          <a:endParaRPr lang="en-US"/>
        </a:p>
      </dgm:t>
    </dgm:pt>
    <dgm:pt modelId="{0F0F1B87-32D4-46AA-B722-69332B9A616E}" type="pres">
      <dgm:prSet presAssocID="{C3683E05-186C-4EAC-96E4-838F465A12BF}" presName="node" presStyleLbl="node1" presStyleIdx="1" presStyleCnt="4" custScaleX="107209">
        <dgm:presLayoutVars>
          <dgm:bulletEnabled val="1"/>
        </dgm:presLayoutVars>
      </dgm:prSet>
      <dgm:spPr/>
      <dgm:t>
        <a:bodyPr/>
        <a:lstStyle/>
        <a:p>
          <a:endParaRPr lang="en-US"/>
        </a:p>
      </dgm:t>
    </dgm:pt>
    <dgm:pt modelId="{BC6BEBD9-8F63-4330-B380-7E0812C73508}" type="pres">
      <dgm:prSet presAssocID="{77116112-CAC6-4E9E-B65B-C8D8605785B2}" presName="Name9" presStyleLbl="parChTrans1D2" presStyleIdx="2" presStyleCnt="4"/>
      <dgm:spPr/>
      <dgm:t>
        <a:bodyPr/>
        <a:lstStyle/>
        <a:p>
          <a:endParaRPr lang="en-US"/>
        </a:p>
      </dgm:t>
    </dgm:pt>
    <dgm:pt modelId="{275E3FBE-C33B-4FD1-B0B4-1043627B16AF}" type="pres">
      <dgm:prSet presAssocID="{77116112-CAC6-4E9E-B65B-C8D8605785B2}" presName="connTx" presStyleLbl="parChTrans1D2" presStyleIdx="2" presStyleCnt="4"/>
      <dgm:spPr/>
      <dgm:t>
        <a:bodyPr/>
        <a:lstStyle/>
        <a:p>
          <a:endParaRPr lang="en-US"/>
        </a:p>
      </dgm:t>
    </dgm:pt>
    <dgm:pt modelId="{A1764B6D-3EF2-41E0-A7F5-9A45659B38ED}" type="pres">
      <dgm:prSet presAssocID="{B9C77947-E74E-420B-B72B-188E54FBFC23}" presName="node" presStyleLbl="node1" presStyleIdx="2" presStyleCnt="4">
        <dgm:presLayoutVars>
          <dgm:bulletEnabled val="1"/>
        </dgm:presLayoutVars>
      </dgm:prSet>
      <dgm:spPr/>
      <dgm:t>
        <a:bodyPr/>
        <a:lstStyle/>
        <a:p>
          <a:endParaRPr lang="en-US"/>
        </a:p>
      </dgm:t>
    </dgm:pt>
    <dgm:pt modelId="{39B70070-E65C-47A9-8941-DB5CC62A3ACF}" type="pres">
      <dgm:prSet presAssocID="{C5B8FD47-9E4E-489D-ACD1-7825895DD55D}" presName="Name9" presStyleLbl="parChTrans1D2" presStyleIdx="3" presStyleCnt="4"/>
      <dgm:spPr/>
      <dgm:t>
        <a:bodyPr/>
        <a:lstStyle/>
        <a:p>
          <a:endParaRPr lang="en-US"/>
        </a:p>
      </dgm:t>
    </dgm:pt>
    <dgm:pt modelId="{8997BCE5-D392-4BE8-950E-31E4028B3C37}" type="pres">
      <dgm:prSet presAssocID="{C5B8FD47-9E4E-489D-ACD1-7825895DD55D}" presName="connTx" presStyleLbl="parChTrans1D2" presStyleIdx="3" presStyleCnt="4"/>
      <dgm:spPr/>
      <dgm:t>
        <a:bodyPr/>
        <a:lstStyle/>
        <a:p>
          <a:endParaRPr lang="en-US"/>
        </a:p>
      </dgm:t>
    </dgm:pt>
    <dgm:pt modelId="{9E54F74A-F1F4-4738-9A13-AE34C0D72064}" type="pres">
      <dgm:prSet presAssocID="{EBBE4ABC-1094-4627-96CB-D0D358198031}" presName="node" presStyleLbl="node1" presStyleIdx="3" presStyleCnt="4" custScaleX="109834" custScaleY="106261">
        <dgm:presLayoutVars>
          <dgm:bulletEnabled val="1"/>
        </dgm:presLayoutVars>
      </dgm:prSet>
      <dgm:spPr/>
      <dgm:t>
        <a:bodyPr/>
        <a:lstStyle/>
        <a:p>
          <a:endParaRPr lang="en-US"/>
        </a:p>
      </dgm:t>
    </dgm:pt>
  </dgm:ptLst>
  <dgm:cxnLst>
    <dgm:cxn modelId="{87CC569B-2B80-473A-85AA-44A24C2C8202}" srcId="{EFB17FA4-9F43-4218-A04C-A1B449AC484A}" destId="{EBBE4ABC-1094-4627-96CB-D0D358198031}" srcOrd="3" destOrd="0" parTransId="{C5B8FD47-9E4E-489D-ACD1-7825895DD55D}" sibTransId="{979FB31A-C910-4EA6-BBB2-69EC0DCDC64E}"/>
    <dgm:cxn modelId="{2A60AC3F-A40D-472A-A597-F3D33AB9D1E0}" type="presOf" srcId="{66A47C45-5B3A-400A-A6F4-469C8C386E3B}" destId="{999447DA-CD2B-4A6B-B2CD-495C08393C09}" srcOrd="1" destOrd="0" presId="urn:microsoft.com/office/officeart/2005/8/layout/radial1"/>
    <dgm:cxn modelId="{E667E6A6-E955-4421-942F-548C5FF12496}" type="presOf" srcId="{66A47C45-5B3A-400A-A6F4-469C8C386E3B}" destId="{25937198-FA37-4B66-95AB-B91A342C22B3}" srcOrd="0" destOrd="0" presId="urn:microsoft.com/office/officeart/2005/8/layout/radial1"/>
    <dgm:cxn modelId="{E470B42C-86EA-44DC-854A-F129D0F4F5B3}" type="presOf" srcId="{EBBE4ABC-1094-4627-96CB-D0D358198031}" destId="{9E54F74A-F1F4-4738-9A13-AE34C0D72064}" srcOrd="0" destOrd="0" presId="urn:microsoft.com/office/officeart/2005/8/layout/radial1"/>
    <dgm:cxn modelId="{760BA558-0DE2-4840-BB46-674A743FF996}" type="presOf" srcId="{C5B8FD47-9E4E-489D-ACD1-7825895DD55D}" destId="{8997BCE5-D392-4BE8-950E-31E4028B3C37}" srcOrd="1" destOrd="0" presId="urn:microsoft.com/office/officeart/2005/8/layout/radial1"/>
    <dgm:cxn modelId="{D4911CA7-B60B-4A39-8BAC-816579B5F58A}" type="presOf" srcId="{77116112-CAC6-4E9E-B65B-C8D8605785B2}" destId="{BC6BEBD9-8F63-4330-B380-7E0812C73508}" srcOrd="0" destOrd="0" presId="urn:microsoft.com/office/officeart/2005/8/layout/radial1"/>
    <dgm:cxn modelId="{99E6D7D4-67CC-4975-A8E4-B84A4E25364C}" type="presOf" srcId="{7AE71756-0053-4527-A63F-75BC36CC5327}" destId="{9D55861F-5524-461A-8650-95D832FFB9FE}" srcOrd="1" destOrd="0" presId="urn:microsoft.com/office/officeart/2005/8/layout/radial1"/>
    <dgm:cxn modelId="{CC7E2D8B-AA11-49D0-B3ED-523A86EDDDEC}" srcId="{642C0C41-7AF9-4F42-B5BC-42011F520A60}" destId="{EFB17FA4-9F43-4218-A04C-A1B449AC484A}" srcOrd="0" destOrd="0" parTransId="{102BCA77-4E05-402F-B560-C8977DF76549}" sibTransId="{5F2FB761-90BD-4F69-8CBA-8BF4C99758AD}"/>
    <dgm:cxn modelId="{B600B2C9-F219-4BB0-AD87-DC00AF8E5012}" type="presOf" srcId="{642C0C41-7AF9-4F42-B5BC-42011F520A60}" destId="{0C09261C-DA20-4517-B9BD-C511C6D5FBEE}" srcOrd="0" destOrd="0" presId="urn:microsoft.com/office/officeart/2005/8/layout/radial1"/>
    <dgm:cxn modelId="{10AADDBC-1A7D-43E9-980E-45CAF2666EB5}" type="presOf" srcId="{7AE71756-0053-4527-A63F-75BC36CC5327}" destId="{37A9AC59-236C-418C-9FE2-4B6707B1DFFA}" srcOrd="0" destOrd="0" presId="urn:microsoft.com/office/officeart/2005/8/layout/radial1"/>
    <dgm:cxn modelId="{4533D1FB-4746-4010-9609-F20BB642EE0D}" type="presOf" srcId="{C3683E05-186C-4EAC-96E4-838F465A12BF}" destId="{0F0F1B87-32D4-46AA-B722-69332B9A616E}" srcOrd="0" destOrd="0" presId="urn:microsoft.com/office/officeart/2005/8/layout/radial1"/>
    <dgm:cxn modelId="{505837B2-8BF9-44A4-80ED-864D0874EFCF}" srcId="{EFB17FA4-9F43-4218-A04C-A1B449AC484A}" destId="{C3683E05-186C-4EAC-96E4-838F465A12BF}" srcOrd="1" destOrd="0" parTransId="{7AE71756-0053-4527-A63F-75BC36CC5327}" sibTransId="{EDA18DF2-25EE-43EF-B232-4458DF1088FE}"/>
    <dgm:cxn modelId="{3AA0F083-A3F1-429D-A13F-C5B788EBB174}" type="presOf" srcId="{EFB17FA4-9F43-4218-A04C-A1B449AC484A}" destId="{9181CED2-E611-4930-A101-2EA45FDB7BCB}" srcOrd="0" destOrd="0" presId="urn:microsoft.com/office/officeart/2005/8/layout/radial1"/>
    <dgm:cxn modelId="{0104638A-E33E-4C03-BA92-379E949D4FC6}" type="presOf" srcId="{C5B8FD47-9E4E-489D-ACD1-7825895DD55D}" destId="{39B70070-E65C-47A9-8941-DB5CC62A3ACF}" srcOrd="0" destOrd="0" presId="urn:microsoft.com/office/officeart/2005/8/layout/radial1"/>
    <dgm:cxn modelId="{ABEE428C-612F-43EB-9597-8AC5866AE14D}" type="presOf" srcId="{77116112-CAC6-4E9E-B65B-C8D8605785B2}" destId="{275E3FBE-C33B-4FD1-B0B4-1043627B16AF}" srcOrd="1" destOrd="0" presId="urn:microsoft.com/office/officeart/2005/8/layout/radial1"/>
    <dgm:cxn modelId="{5F4826EF-E358-4FB5-9BCD-2724ACAFD156}" srcId="{EFB17FA4-9F43-4218-A04C-A1B449AC484A}" destId="{CC475B89-15BC-4871-9CD6-E2D8F5C84172}" srcOrd="0" destOrd="0" parTransId="{66A47C45-5B3A-400A-A6F4-469C8C386E3B}" sibTransId="{C0D7B5CF-368D-449C-B3AA-77487F2C0384}"/>
    <dgm:cxn modelId="{E4BC672F-0F8E-438D-97EE-CDAA02145183}" type="presOf" srcId="{B9C77947-E74E-420B-B72B-188E54FBFC23}" destId="{A1764B6D-3EF2-41E0-A7F5-9A45659B38ED}" srcOrd="0" destOrd="0" presId="urn:microsoft.com/office/officeart/2005/8/layout/radial1"/>
    <dgm:cxn modelId="{5E7D768F-1C73-4DB2-B403-22DDBC820A56}" srcId="{EFB17FA4-9F43-4218-A04C-A1B449AC484A}" destId="{B9C77947-E74E-420B-B72B-188E54FBFC23}" srcOrd="2" destOrd="0" parTransId="{77116112-CAC6-4E9E-B65B-C8D8605785B2}" sibTransId="{00B082EF-F091-4A1F-92D2-7AD6855BBB2B}"/>
    <dgm:cxn modelId="{033A8859-13C9-43A9-B857-D5B829BB0528}" type="presOf" srcId="{CC475B89-15BC-4871-9CD6-E2D8F5C84172}" destId="{E492F69C-11DA-446D-98C9-9FAA0AA92644}" srcOrd="0" destOrd="0" presId="urn:microsoft.com/office/officeart/2005/8/layout/radial1"/>
    <dgm:cxn modelId="{4415684E-AB85-41CA-86B7-9A4147B87818}" type="presParOf" srcId="{0C09261C-DA20-4517-B9BD-C511C6D5FBEE}" destId="{9181CED2-E611-4930-A101-2EA45FDB7BCB}" srcOrd="0" destOrd="0" presId="urn:microsoft.com/office/officeart/2005/8/layout/radial1"/>
    <dgm:cxn modelId="{09FFA6CF-7F90-4C93-BD09-0C016C951FB4}" type="presParOf" srcId="{0C09261C-DA20-4517-B9BD-C511C6D5FBEE}" destId="{25937198-FA37-4B66-95AB-B91A342C22B3}" srcOrd="1" destOrd="0" presId="urn:microsoft.com/office/officeart/2005/8/layout/radial1"/>
    <dgm:cxn modelId="{A3F3CD1B-573F-4518-9FED-70FFB763B7CE}" type="presParOf" srcId="{25937198-FA37-4B66-95AB-B91A342C22B3}" destId="{999447DA-CD2B-4A6B-B2CD-495C08393C09}" srcOrd="0" destOrd="0" presId="urn:microsoft.com/office/officeart/2005/8/layout/radial1"/>
    <dgm:cxn modelId="{C0140849-4283-417A-86D5-49C9E20114EF}" type="presParOf" srcId="{0C09261C-DA20-4517-B9BD-C511C6D5FBEE}" destId="{E492F69C-11DA-446D-98C9-9FAA0AA92644}" srcOrd="2" destOrd="0" presId="urn:microsoft.com/office/officeart/2005/8/layout/radial1"/>
    <dgm:cxn modelId="{BF49935F-320C-4DCF-9EAF-4FA1365ACC5D}" type="presParOf" srcId="{0C09261C-DA20-4517-B9BD-C511C6D5FBEE}" destId="{37A9AC59-236C-418C-9FE2-4B6707B1DFFA}" srcOrd="3" destOrd="0" presId="urn:microsoft.com/office/officeart/2005/8/layout/radial1"/>
    <dgm:cxn modelId="{7C5B7134-7EDB-4B6A-BB7B-59DD1A4D001C}" type="presParOf" srcId="{37A9AC59-236C-418C-9FE2-4B6707B1DFFA}" destId="{9D55861F-5524-461A-8650-95D832FFB9FE}" srcOrd="0" destOrd="0" presId="urn:microsoft.com/office/officeart/2005/8/layout/radial1"/>
    <dgm:cxn modelId="{92E70526-3C10-4468-A3A9-6B6B9A26870F}" type="presParOf" srcId="{0C09261C-DA20-4517-B9BD-C511C6D5FBEE}" destId="{0F0F1B87-32D4-46AA-B722-69332B9A616E}" srcOrd="4" destOrd="0" presId="urn:microsoft.com/office/officeart/2005/8/layout/radial1"/>
    <dgm:cxn modelId="{B815FE58-2507-4C34-9270-B5EDE8EE212D}" type="presParOf" srcId="{0C09261C-DA20-4517-B9BD-C511C6D5FBEE}" destId="{BC6BEBD9-8F63-4330-B380-7E0812C73508}" srcOrd="5" destOrd="0" presId="urn:microsoft.com/office/officeart/2005/8/layout/radial1"/>
    <dgm:cxn modelId="{16D9CBB4-A608-493A-8867-5D064BC15553}" type="presParOf" srcId="{BC6BEBD9-8F63-4330-B380-7E0812C73508}" destId="{275E3FBE-C33B-4FD1-B0B4-1043627B16AF}" srcOrd="0" destOrd="0" presId="urn:microsoft.com/office/officeart/2005/8/layout/radial1"/>
    <dgm:cxn modelId="{C86D3D2A-3005-43B7-9D46-964F502ADE78}" type="presParOf" srcId="{0C09261C-DA20-4517-B9BD-C511C6D5FBEE}" destId="{A1764B6D-3EF2-41E0-A7F5-9A45659B38ED}" srcOrd="6" destOrd="0" presId="urn:microsoft.com/office/officeart/2005/8/layout/radial1"/>
    <dgm:cxn modelId="{A0D32623-017D-49C5-8E50-C8A6700DD7BF}" type="presParOf" srcId="{0C09261C-DA20-4517-B9BD-C511C6D5FBEE}" destId="{39B70070-E65C-47A9-8941-DB5CC62A3ACF}" srcOrd="7" destOrd="0" presId="urn:microsoft.com/office/officeart/2005/8/layout/radial1"/>
    <dgm:cxn modelId="{B43FA0F0-43CA-4DC8-BFC7-20C812CB6CA7}" type="presParOf" srcId="{39B70070-E65C-47A9-8941-DB5CC62A3ACF}" destId="{8997BCE5-D392-4BE8-950E-31E4028B3C37}" srcOrd="0" destOrd="0" presId="urn:microsoft.com/office/officeart/2005/8/layout/radial1"/>
    <dgm:cxn modelId="{9BB5D617-3468-4F75-93E2-263109CEED15}" type="presParOf" srcId="{0C09261C-DA20-4517-B9BD-C511C6D5FBEE}" destId="{9E54F74A-F1F4-4738-9A13-AE34C0D72064}" srcOrd="8" destOrd="0" presId="urn:microsoft.com/office/officeart/2005/8/layout/radial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73D523E-DEB5-485F-8997-CCF9A7B85CBF}">
      <dsp:nvSpPr>
        <dsp:cNvPr id="0" name=""/>
        <dsp:cNvSpPr/>
      </dsp:nvSpPr>
      <dsp:spPr>
        <a:xfrm>
          <a:off x="3531093" y="2502708"/>
          <a:ext cx="1366266" cy="1366266"/>
        </a:xfrm>
        <a:prstGeom prst="ellipse">
          <a:avLst/>
        </a:prstGeom>
        <a:gradFill rotWithShape="0">
          <a:gsLst>
            <a:gs pos="0">
              <a:schemeClr val="accent1">
                <a:hueOff val="0"/>
                <a:satOff val="0"/>
                <a:lumOff val="0"/>
                <a:alphaOff val="0"/>
                <a:shade val="58000"/>
                <a:satMod val="150000"/>
              </a:schemeClr>
            </a:gs>
            <a:gs pos="72000">
              <a:schemeClr val="accent1">
                <a:hueOff val="0"/>
                <a:satOff val="0"/>
                <a:lumOff val="0"/>
                <a:alphaOff val="0"/>
                <a:tint val="90000"/>
                <a:satMod val="135000"/>
              </a:schemeClr>
            </a:gs>
            <a:gs pos="100000">
              <a:schemeClr val="accent1">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latin typeface="Cambria" pitchFamily="18" charset="0"/>
            </a:rPr>
            <a:t>SERVICES OFFERED BY TEXEL INDUSTRIES LIMITED</a:t>
          </a:r>
          <a:endParaRPr lang="en-US" sz="1400" b="1" kern="1200" dirty="0">
            <a:latin typeface="Cambria" pitchFamily="18" charset="0"/>
          </a:endParaRPr>
        </a:p>
      </dsp:txBody>
      <dsp:txXfrm>
        <a:off x="3531093" y="2502708"/>
        <a:ext cx="1366266" cy="1366266"/>
      </dsp:txXfrm>
    </dsp:sp>
    <dsp:sp modelId="{F246DE8F-991D-43C2-AF20-0F29AAEBA9A8}">
      <dsp:nvSpPr>
        <dsp:cNvPr id="0" name=""/>
        <dsp:cNvSpPr/>
      </dsp:nvSpPr>
      <dsp:spPr>
        <a:xfrm rot="16299156">
          <a:off x="4067204" y="1894884"/>
          <a:ext cx="352027" cy="572208"/>
        </a:xfrm>
        <a:prstGeom prst="rightArrow">
          <a:avLst>
            <a:gd name="adj1" fmla="val 60000"/>
            <a:gd name="adj2" fmla="val 50000"/>
          </a:avLst>
        </a:prstGeom>
        <a:gradFill rotWithShape="0">
          <a:gsLst>
            <a:gs pos="0">
              <a:schemeClr val="accent1">
                <a:tint val="60000"/>
                <a:hueOff val="0"/>
                <a:satOff val="0"/>
                <a:lumOff val="0"/>
                <a:alphaOff val="0"/>
                <a:shade val="58000"/>
                <a:satMod val="150000"/>
              </a:schemeClr>
            </a:gs>
            <a:gs pos="72000">
              <a:schemeClr val="accent1">
                <a:tint val="60000"/>
                <a:hueOff val="0"/>
                <a:satOff val="0"/>
                <a:lumOff val="0"/>
                <a:alphaOff val="0"/>
                <a:tint val="90000"/>
                <a:satMod val="135000"/>
              </a:schemeClr>
            </a:gs>
            <a:gs pos="100000">
              <a:schemeClr val="accent1">
                <a:tint val="60000"/>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rot="16299156">
        <a:off x="4067204" y="1894884"/>
        <a:ext cx="352027" cy="572208"/>
      </dsp:txXfrm>
    </dsp:sp>
    <dsp:sp modelId="{3F354119-23CE-4BD5-80F0-1FAEE3FB40BB}">
      <dsp:nvSpPr>
        <dsp:cNvPr id="0" name=""/>
        <dsp:cNvSpPr/>
      </dsp:nvSpPr>
      <dsp:spPr>
        <a:xfrm>
          <a:off x="3276603" y="-147204"/>
          <a:ext cx="2010253" cy="1986675"/>
        </a:xfrm>
        <a:prstGeom prst="ellipse">
          <a:avLst/>
        </a:prstGeom>
        <a:gradFill rotWithShape="0">
          <a:gsLst>
            <a:gs pos="0">
              <a:schemeClr val="accent1">
                <a:hueOff val="0"/>
                <a:satOff val="0"/>
                <a:lumOff val="0"/>
                <a:alphaOff val="0"/>
                <a:shade val="58000"/>
                <a:satMod val="150000"/>
              </a:schemeClr>
            </a:gs>
            <a:gs pos="72000">
              <a:schemeClr val="accent1">
                <a:hueOff val="0"/>
                <a:satOff val="0"/>
                <a:lumOff val="0"/>
                <a:alphaOff val="0"/>
                <a:tint val="90000"/>
                <a:satMod val="135000"/>
              </a:schemeClr>
            </a:gs>
            <a:gs pos="100000">
              <a:schemeClr val="accent1">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mbria" pitchFamily="18" charset="0"/>
            </a:rPr>
            <a:t>MANUFACTURING &amp; SUPPLY OF TEXEL REINFORCED HDPE GEOMEMBRANE WITH ISI MARK IS : 15351: 2008</a:t>
          </a:r>
          <a:endParaRPr lang="en-US" sz="1200" b="1" kern="1200" dirty="0">
            <a:latin typeface="Cambria" pitchFamily="18" charset="0"/>
          </a:endParaRPr>
        </a:p>
      </dsp:txBody>
      <dsp:txXfrm>
        <a:off x="3276603" y="-147204"/>
        <a:ext cx="2010253" cy="1986675"/>
      </dsp:txXfrm>
    </dsp:sp>
    <dsp:sp modelId="{3FF1E985-4DED-455F-ABDF-32872A63762A}">
      <dsp:nvSpPr>
        <dsp:cNvPr id="0" name=""/>
        <dsp:cNvSpPr/>
      </dsp:nvSpPr>
      <dsp:spPr>
        <a:xfrm rot="19829329">
          <a:off x="4915896" y="2400233"/>
          <a:ext cx="361597" cy="572208"/>
        </a:xfrm>
        <a:prstGeom prst="rightArrow">
          <a:avLst>
            <a:gd name="adj1" fmla="val 60000"/>
            <a:gd name="adj2" fmla="val 50000"/>
          </a:avLst>
        </a:prstGeom>
        <a:gradFill rotWithShape="0">
          <a:gsLst>
            <a:gs pos="0">
              <a:schemeClr val="accent1">
                <a:tint val="60000"/>
                <a:hueOff val="0"/>
                <a:satOff val="0"/>
                <a:lumOff val="0"/>
                <a:alphaOff val="0"/>
                <a:shade val="58000"/>
                <a:satMod val="150000"/>
              </a:schemeClr>
            </a:gs>
            <a:gs pos="72000">
              <a:schemeClr val="accent1">
                <a:tint val="60000"/>
                <a:hueOff val="0"/>
                <a:satOff val="0"/>
                <a:lumOff val="0"/>
                <a:alphaOff val="0"/>
                <a:tint val="90000"/>
                <a:satMod val="135000"/>
              </a:schemeClr>
            </a:gs>
            <a:gs pos="100000">
              <a:schemeClr val="accent1">
                <a:tint val="60000"/>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rot="19829329">
        <a:off x="4915896" y="2400233"/>
        <a:ext cx="361597" cy="572208"/>
      </dsp:txXfrm>
    </dsp:sp>
    <dsp:sp modelId="{E7B01EA1-82B1-4F01-82C8-46B70F635C2D}">
      <dsp:nvSpPr>
        <dsp:cNvPr id="0" name=""/>
        <dsp:cNvSpPr/>
      </dsp:nvSpPr>
      <dsp:spPr>
        <a:xfrm>
          <a:off x="5268875" y="1042675"/>
          <a:ext cx="1998203" cy="1961363"/>
        </a:xfrm>
        <a:prstGeom prst="ellipse">
          <a:avLst/>
        </a:prstGeom>
        <a:gradFill rotWithShape="0">
          <a:gsLst>
            <a:gs pos="0">
              <a:schemeClr val="accent1">
                <a:hueOff val="0"/>
                <a:satOff val="0"/>
                <a:lumOff val="0"/>
                <a:alphaOff val="0"/>
                <a:shade val="58000"/>
                <a:satMod val="150000"/>
              </a:schemeClr>
            </a:gs>
            <a:gs pos="72000">
              <a:schemeClr val="accent1">
                <a:hueOff val="0"/>
                <a:satOff val="0"/>
                <a:lumOff val="0"/>
                <a:alphaOff val="0"/>
                <a:tint val="90000"/>
                <a:satMod val="135000"/>
              </a:schemeClr>
            </a:gs>
            <a:gs pos="100000">
              <a:schemeClr val="accent1">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mbria" pitchFamily="18" charset="0"/>
            </a:rPr>
            <a:t>PLANNING, DESINGNING &amp; SUPERVISING PRE- INSTALLATION REQUIREMENTS FOR GOOD PERFORMANCE OF GEOMEMBRANE</a:t>
          </a:r>
          <a:endParaRPr lang="en-US" sz="1200" b="1" kern="1200" dirty="0">
            <a:latin typeface="Cambria" pitchFamily="18" charset="0"/>
          </a:endParaRPr>
        </a:p>
      </dsp:txBody>
      <dsp:txXfrm>
        <a:off x="5268875" y="1042675"/>
        <a:ext cx="1998203" cy="1961363"/>
      </dsp:txXfrm>
    </dsp:sp>
    <dsp:sp modelId="{9AA3E589-86F9-4515-AFA7-D77F9834490B}">
      <dsp:nvSpPr>
        <dsp:cNvPr id="0" name=""/>
        <dsp:cNvSpPr/>
      </dsp:nvSpPr>
      <dsp:spPr>
        <a:xfrm rot="1807810">
          <a:off x="4909263" y="3406879"/>
          <a:ext cx="357533" cy="572208"/>
        </a:xfrm>
        <a:prstGeom prst="rightArrow">
          <a:avLst>
            <a:gd name="adj1" fmla="val 60000"/>
            <a:gd name="adj2" fmla="val 50000"/>
          </a:avLst>
        </a:prstGeom>
        <a:gradFill rotWithShape="0">
          <a:gsLst>
            <a:gs pos="0">
              <a:schemeClr val="accent1">
                <a:tint val="60000"/>
                <a:hueOff val="0"/>
                <a:satOff val="0"/>
                <a:lumOff val="0"/>
                <a:alphaOff val="0"/>
                <a:shade val="58000"/>
                <a:satMod val="150000"/>
              </a:schemeClr>
            </a:gs>
            <a:gs pos="72000">
              <a:schemeClr val="accent1">
                <a:tint val="60000"/>
                <a:hueOff val="0"/>
                <a:satOff val="0"/>
                <a:lumOff val="0"/>
                <a:alphaOff val="0"/>
                <a:tint val="90000"/>
                <a:satMod val="135000"/>
              </a:schemeClr>
            </a:gs>
            <a:gs pos="100000">
              <a:schemeClr val="accent1">
                <a:tint val="60000"/>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rot="1807810">
        <a:off x="4909263" y="3406879"/>
        <a:ext cx="357533" cy="572208"/>
      </dsp:txXfrm>
    </dsp:sp>
    <dsp:sp modelId="{AF9C8D0F-D825-4CDB-9E98-1895FBB0B3A3}">
      <dsp:nvSpPr>
        <dsp:cNvPr id="0" name=""/>
        <dsp:cNvSpPr/>
      </dsp:nvSpPr>
      <dsp:spPr>
        <a:xfrm>
          <a:off x="5227566" y="3422426"/>
          <a:ext cx="2080820" cy="1910756"/>
        </a:xfrm>
        <a:prstGeom prst="ellipse">
          <a:avLst/>
        </a:prstGeom>
        <a:gradFill rotWithShape="0">
          <a:gsLst>
            <a:gs pos="0">
              <a:schemeClr val="accent1">
                <a:hueOff val="0"/>
                <a:satOff val="0"/>
                <a:lumOff val="0"/>
                <a:alphaOff val="0"/>
                <a:shade val="58000"/>
                <a:satMod val="150000"/>
              </a:schemeClr>
            </a:gs>
            <a:gs pos="72000">
              <a:schemeClr val="accent1">
                <a:hueOff val="0"/>
                <a:satOff val="0"/>
                <a:lumOff val="0"/>
                <a:alphaOff val="0"/>
                <a:tint val="90000"/>
                <a:satMod val="135000"/>
              </a:schemeClr>
            </a:gs>
            <a:gs pos="100000">
              <a:schemeClr val="accent1">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smtClean="0">
              <a:latin typeface="Cambria" pitchFamily="18" charset="0"/>
            </a:rPr>
            <a:t>INSTALLATION OF GEOMEMBRANE INCLUDING LAYING, FIELD JOINING, FIELD TESTING OF GEOMEMBRANE AS PER FIELD QUALITY PLAN.</a:t>
          </a:r>
          <a:endParaRPr lang="en-US" sz="1200" b="1" kern="1200" dirty="0">
            <a:latin typeface="Cambria" pitchFamily="18" charset="0"/>
          </a:endParaRPr>
        </a:p>
      </dsp:txBody>
      <dsp:txXfrm>
        <a:off x="5227566" y="3422426"/>
        <a:ext cx="2080820" cy="1910756"/>
      </dsp:txXfrm>
    </dsp:sp>
    <dsp:sp modelId="{D6CC35FB-01C1-4F2A-BCB7-4ABE066B998F}">
      <dsp:nvSpPr>
        <dsp:cNvPr id="0" name=""/>
        <dsp:cNvSpPr/>
      </dsp:nvSpPr>
      <dsp:spPr>
        <a:xfrm rot="5378614">
          <a:off x="4036890" y="3919014"/>
          <a:ext cx="367353" cy="572208"/>
        </a:xfrm>
        <a:prstGeom prst="rightArrow">
          <a:avLst>
            <a:gd name="adj1" fmla="val 60000"/>
            <a:gd name="adj2" fmla="val 50000"/>
          </a:avLst>
        </a:prstGeom>
        <a:gradFill rotWithShape="0">
          <a:gsLst>
            <a:gs pos="0">
              <a:schemeClr val="accent1">
                <a:tint val="60000"/>
                <a:hueOff val="0"/>
                <a:satOff val="0"/>
                <a:lumOff val="0"/>
                <a:alphaOff val="0"/>
                <a:shade val="58000"/>
                <a:satMod val="150000"/>
              </a:schemeClr>
            </a:gs>
            <a:gs pos="72000">
              <a:schemeClr val="accent1">
                <a:tint val="60000"/>
                <a:hueOff val="0"/>
                <a:satOff val="0"/>
                <a:lumOff val="0"/>
                <a:alphaOff val="0"/>
                <a:tint val="90000"/>
                <a:satMod val="135000"/>
              </a:schemeClr>
            </a:gs>
            <a:gs pos="100000">
              <a:schemeClr val="accent1">
                <a:tint val="60000"/>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rot="5378614">
        <a:off x="4036890" y="3919014"/>
        <a:ext cx="367353" cy="572208"/>
      </dsp:txXfrm>
    </dsp:sp>
    <dsp:sp modelId="{4975895C-811F-4827-94D5-CE68B10EC5A2}">
      <dsp:nvSpPr>
        <dsp:cNvPr id="0" name=""/>
        <dsp:cNvSpPr/>
      </dsp:nvSpPr>
      <dsp:spPr>
        <a:xfrm>
          <a:off x="3149097" y="4562053"/>
          <a:ext cx="2159734" cy="1985951"/>
        </a:xfrm>
        <a:prstGeom prst="ellipse">
          <a:avLst/>
        </a:prstGeom>
        <a:gradFill rotWithShape="0">
          <a:gsLst>
            <a:gs pos="0">
              <a:schemeClr val="accent1">
                <a:hueOff val="0"/>
                <a:satOff val="0"/>
                <a:lumOff val="0"/>
                <a:alphaOff val="0"/>
                <a:shade val="58000"/>
                <a:satMod val="150000"/>
              </a:schemeClr>
            </a:gs>
            <a:gs pos="72000">
              <a:schemeClr val="accent1">
                <a:hueOff val="0"/>
                <a:satOff val="0"/>
                <a:lumOff val="0"/>
                <a:alphaOff val="0"/>
                <a:tint val="90000"/>
                <a:satMod val="135000"/>
              </a:schemeClr>
            </a:gs>
            <a:gs pos="100000">
              <a:schemeClr val="accent1">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smtClean="0">
              <a:latin typeface="Cambria" pitchFamily="18" charset="0"/>
            </a:rPr>
            <a:t>EXPERIENCED INSTALLATION TEAMS TO CARRY OUT PRECISION INSTALLATION.</a:t>
          </a:r>
          <a:endParaRPr lang="en-US" sz="1200" b="1" kern="1200" dirty="0">
            <a:latin typeface="Cambria" pitchFamily="18" charset="0"/>
          </a:endParaRPr>
        </a:p>
      </dsp:txBody>
      <dsp:txXfrm>
        <a:off x="3149097" y="4562053"/>
        <a:ext cx="2159734" cy="1985951"/>
      </dsp:txXfrm>
    </dsp:sp>
    <dsp:sp modelId="{168049CD-9A7A-4D3D-9A09-5ADB7FF2F493}">
      <dsp:nvSpPr>
        <dsp:cNvPr id="0" name=""/>
        <dsp:cNvSpPr/>
      </dsp:nvSpPr>
      <dsp:spPr>
        <a:xfrm rot="8970536">
          <a:off x="3182090" y="3406166"/>
          <a:ext cx="344166" cy="572208"/>
        </a:xfrm>
        <a:prstGeom prst="rightArrow">
          <a:avLst>
            <a:gd name="adj1" fmla="val 60000"/>
            <a:gd name="adj2" fmla="val 50000"/>
          </a:avLst>
        </a:prstGeom>
        <a:gradFill rotWithShape="0">
          <a:gsLst>
            <a:gs pos="0">
              <a:schemeClr val="accent1">
                <a:tint val="60000"/>
                <a:hueOff val="0"/>
                <a:satOff val="0"/>
                <a:lumOff val="0"/>
                <a:alphaOff val="0"/>
                <a:shade val="58000"/>
                <a:satMod val="150000"/>
              </a:schemeClr>
            </a:gs>
            <a:gs pos="72000">
              <a:schemeClr val="accent1">
                <a:tint val="60000"/>
                <a:hueOff val="0"/>
                <a:satOff val="0"/>
                <a:lumOff val="0"/>
                <a:alphaOff val="0"/>
                <a:tint val="90000"/>
                <a:satMod val="135000"/>
              </a:schemeClr>
            </a:gs>
            <a:gs pos="100000">
              <a:schemeClr val="accent1">
                <a:tint val="60000"/>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rot="8970536">
        <a:off x="3182090" y="3406166"/>
        <a:ext cx="344166" cy="572208"/>
      </dsp:txXfrm>
    </dsp:sp>
    <dsp:sp modelId="{9B2CD11F-63FC-4EBC-BD86-10561DD1CB13}">
      <dsp:nvSpPr>
        <dsp:cNvPr id="0" name=""/>
        <dsp:cNvSpPr/>
      </dsp:nvSpPr>
      <dsp:spPr>
        <a:xfrm>
          <a:off x="1149812" y="3420962"/>
          <a:ext cx="2080281" cy="1913684"/>
        </a:xfrm>
        <a:prstGeom prst="ellipse">
          <a:avLst/>
        </a:prstGeom>
        <a:gradFill rotWithShape="0">
          <a:gsLst>
            <a:gs pos="0">
              <a:schemeClr val="accent1">
                <a:hueOff val="0"/>
                <a:satOff val="0"/>
                <a:lumOff val="0"/>
                <a:alphaOff val="0"/>
                <a:shade val="58000"/>
                <a:satMod val="150000"/>
              </a:schemeClr>
            </a:gs>
            <a:gs pos="72000">
              <a:schemeClr val="accent1">
                <a:hueOff val="0"/>
                <a:satOff val="0"/>
                <a:lumOff val="0"/>
                <a:alphaOff val="0"/>
                <a:tint val="90000"/>
                <a:satMod val="135000"/>
              </a:schemeClr>
            </a:gs>
            <a:gs pos="100000">
              <a:schemeClr val="accent1">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smtClean="0">
              <a:latin typeface="Cambria" pitchFamily="18" charset="0"/>
            </a:rPr>
            <a:t>INVENTORY OF MULTIPLE SETS OF FIELD JOINING &amp; TESTING EQUIPMENTS OF INTERNATIONAL STANDARDS.</a:t>
          </a:r>
          <a:endParaRPr lang="en-US" sz="1200" b="1" kern="1200" dirty="0">
            <a:latin typeface="Cambria" pitchFamily="18" charset="0"/>
          </a:endParaRPr>
        </a:p>
      </dsp:txBody>
      <dsp:txXfrm>
        <a:off x="1149812" y="3420962"/>
        <a:ext cx="2080281" cy="1913684"/>
      </dsp:txXfrm>
    </dsp:sp>
    <dsp:sp modelId="{8230FBC8-7A95-41F1-BA91-D3FDCA531970}">
      <dsp:nvSpPr>
        <dsp:cNvPr id="0" name=""/>
        <dsp:cNvSpPr/>
      </dsp:nvSpPr>
      <dsp:spPr>
        <a:xfrm rot="12592055">
          <a:off x="3192783" y="2408388"/>
          <a:ext cx="331679" cy="572208"/>
        </a:xfrm>
        <a:prstGeom prst="rightArrow">
          <a:avLst>
            <a:gd name="adj1" fmla="val 60000"/>
            <a:gd name="adj2" fmla="val 50000"/>
          </a:avLst>
        </a:prstGeom>
        <a:gradFill rotWithShape="0">
          <a:gsLst>
            <a:gs pos="0">
              <a:schemeClr val="accent1">
                <a:tint val="60000"/>
                <a:hueOff val="0"/>
                <a:satOff val="0"/>
                <a:lumOff val="0"/>
                <a:alphaOff val="0"/>
                <a:shade val="58000"/>
                <a:satMod val="150000"/>
              </a:schemeClr>
            </a:gs>
            <a:gs pos="72000">
              <a:schemeClr val="accent1">
                <a:tint val="60000"/>
                <a:hueOff val="0"/>
                <a:satOff val="0"/>
                <a:lumOff val="0"/>
                <a:alphaOff val="0"/>
                <a:tint val="90000"/>
                <a:satMod val="135000"/>
              </a:schemeClr>
            </a:gs>
            <a:gs pos="100000">
              <a:schemeClr val="accent1">
                <a:tint val="60000"/>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rot="12592055">
        <a:off x="3192783" y="2408388"/>
        <a:ext cx="331679" cy="572208"/>
      </dsp:txXfrm>
    </dsp:sp>
    <dsp:sp modelId="{BD076FCD-13A2-41F3-927C-E80C3E2AB78B}">
      <dsp:nvSpPr>
        <dsp:cNvPr id="0" name=""/>
        <dsp:cNvSpPr/>
      </dsp:nvSpPr>
      <dsp:spPr>
        <a:xfrm>
          <a:off x="1166389" y="992421"/>
          <a:ext cx="2047127" cy="2061870"/>
        </a:xfrm>
        <a:prstGeom prst="ellipse">
          <a:avLst/>
        </a:prstGeom>
        <a:gradFill rotWithShape="0">
          <a:gsLst>
            <a:gs pos="0">
              <a:schemeClr val="accent1">
                <a:hueOff val="0"/>
                <a:satOff val="0"/>
                <a:lumOff val="0"/>
                <a:alphaOff val="0"/>
                <a:shade val="58000"/>
                <a:satMod val="150000"/>
              </a:schemeClr>
            </a:gs>
            <a:gs pos="72000">
              <a:schemeClr val="accent1">
                <a:hueOff val="0"/>
                <a:satOff val="0"/>
                <a:lumOff val="0"/>
                <a:alphaOff val="0"/>
                <a:tint val="90000"/>
                <a:satMod val="135000"/>
              </a:schemeClr>
            </a:gs>
            <a:gs pos="100000">
              <a:schemeClr val="accent1">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smtClean="0">
              <a:latin typeface="Cambria" pitchFamily="18" charset="0"/>
            </a:rPr>
            <a:t>EXTENDING WARRANTY FOR MATERIAL &amp; INSTALLATION JOBS EXECUTED BY US.</a:t>
          </a:r>
          <a:endParaRPr lang="en-US" sz="1200" b="1" kern="1200" dirty="0">
            <a:latin typeface="Cambria" pitchFamily="18" charset="0"/>
          </a:endParaRPr>
        </a:p>
      </dsp:txBody>
      <dsp:txXfrm>
        <a:off x="1166389" y="992421"/>
        <a:ext cx="2047127" cy="206187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BE022E7-E440-41B6-A8DF-094F141B8327}">
      <dsp:nvSpPr>
        <dsp:cNvPr id="0" name=""/>
        <dsp:cNvSpPr/>
      </dsp:nvSpPr>
      <dsp:spPr>
        <a:xfrm rot="5400000">
          <a:off x="4651013" y="-1526811"/>
          <a:ext cx="1457407" cy="5120640"/>
        </a:xfrm>
        <a:prstGeom prst="round2SameRect">
          <a:avLst/>
        </a:prstGeom>
        <a:solidFill>
          <a:schemeClr val="accent5">
            <a:lumMod val="50000"/>
            <a:alpha val="9000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smtClean="0">
              <a:solidFill>
                <a:schemeClr val="tx1"/>
              </a:solidFill>
              <a:latin typeface="Cambria" pitchFamily="18" charset="0"/>
            </a:rPr>
            <a:t>PROVIDES STRENGTH &amp; CUSHIONING IMPARTING THE MEMBRANE ENHANCED TENSILE, TEAR, PUNCTURE RESISTANCE  &amp; HYDROSTATIC PRESSURE RESISTANCE PROPERTIES.</a:t>
          </a:r>
          <a:endParaRPr lang="en-US" sz="1800" kern="1200" dirty="0"/>
        </a:p>
      </dsp:txBody>
      <dsp:txXfrm rot="5400000">
        <a:off x="4651013" y="-1526811"/>
        <a:ext cx="1457407" cy="5120640"/>
      </dsp:txXfrm>
    </dsp:sp>
    <dsp:sp modelId="{2551E8F3-0FFC-499A-A2B9-A891581D218F}">
      <dsp:nvSpPr>
        <dsp:cNvPr id="0" name=""/>
        <dsp:cNvSpPr/>
      </dsp:nvSpPr>
      <dsp:spPr>
        <a:xfrm>
          <a:off x="60962" y="312800"/>
          <a:ext cx="2758434" cy="1287392"/>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b="1" kern="1200" dirty="0" smtClean="0">
              <a:latin typeface="Cambria" pitchFamily="18" charset="0"/>
            </a:rPr>
            <a:t>ROLE OF GEOTEXTILES</a:t>
          </a:r>
          <a:endParaRPr lang="en-US" sz="2200" kern="1200" dirty="0"/>
        </a:p>
      </dsp:txBody>
      <dsp:txXfrm>
        <a:off x="60962" y="312800"/>
        <a:ext cx="2758434" cy="1287392"/>
      </dsp:txXfrm>
    </dsp:sp>
    <dsp:sp modelId="{C44E86FF-2846-4883-8373-1AF7389F4065}">
      <dsp:nvSpPr>
        <dsp:cNvPr id="0" name=""/>
        <dsp:cNvSpPr/>
      </dsp:nvSpPr>
      <dsp:spPr>
        <a:xfrm rot="5400000">
          <a:off x="4663800" y="101958"/>
          <a:ext cx="1431832" cy="5120640"/>
        </a:xfrm>
        <a:prstGeom prst="round2SameRect">
          <a:avLst/>
        </a:prstGeom>
        <a:solidFill>
          <a:schemeClr val="accent5">
            <a:lumMod val="50000"/>
            <a:alpha val="9000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smtClean="0">
              <a:solidFill>
                <a:schemeClr val="tx1"/>
              </a:solidFill>
              <a:latin typeface="Cambria" pitchFamily="18" charset="0"/>
            </a:rPr>
            <a:t>ACT AS SECONDARY BARRIERS AS WELL AS BONDING TO THE COMPOSITES IMPARTING COMPLETE IMPERMEABILITY.</a:t>
          </a:r>
          <a:endParaRPr lang="en-US" sz="1800" kern="1200" dirty="0"/>
        </a:p>
      </dsp:txBody>
      <dsp:txXfrm rot="5400000">
        <a:off x="4663800" y="101958"/>
        <a:ext cx="1431832" cy="5120640"/>
      </dsp:txXfrm>
    </dsp:sp>
    <dsp:sp modelId="{89200E39-EED4-4929-A8C0-B5F79FA79249}">
      <dsp:nvSpPr>
        <dsp:cNvPr id="0" name=""/>
        <dsp:cNvSpPr/>
      </dsp:nvSpPr>
      <dsp:spPr>
        <a:xfrm>
          <a:off x="60962" y="1976246"/>
          <a:ext cx="2758434" cy="1372064"/>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b="1" kern="1200" dirty="0" smtClean="0">
              <a:latin typeface="Cambria" pitchFamily="18" charset="0"/>
            </a:rPr>
            <a:t>ROLE OF POLYMER COMPOUND LAYERS</a:t>
          </a:r>
          <a:endParaRPr lang="en-US" sz="2200" kern="1200" dirty="0"/>
        </a:p>
      </dsp:txBody>
      <dsp:txXfrm>
        <a:off x="60962" y="1976246"/>
        <a:ext cx="2758434" cy="137206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181CED2-E611-4930-A101-2EA45FDB7BCB}">
      <dsp:nvSpPr>
        <dsp:cNvPr id="0" name=""/>
        <dsp:cNvSpPr/>
      </dsp:nvSpPr>
      <dsp:spPr>
        <a:xfrm>
          <a:off x="3276603" y="2209802"/>
          <a:ext cx="1927582" cy="1828794"/>
        </a:xfrm>
        <a:prstGeom prst="ellipse">
          <a:avLst/>
        </a:prstGeom>
        <a:solidFill>
          <a:schemeClr val="lt1">
            <a:hueOff val="0"/>
            <a:satOff val="0"/>
            <a:lumOff val="0"/>
            <a:alphaOff val="0"/>
          </a:schemeClr>
        </a:solidFill>
        <a:ln w="381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6600"/>
              </a:solidFill>
              <a:latin typeface="Cambria" pitchFamily="18" charset="0"/>
            </a:rPr>
            <a:t>APPLICATIONS OF TEXEL REINFORCED GEOMEMBRANE</a:t>
          </a:r>
          <a:endParaRPr lang="en-US" sz="1400" b="1" kern="1200" dirty="0">
            <a:solidFill>
              <a:srgbClr val="006600"/>
            </a:solidFill>
            <a:latin typeface="Cambria" pitchFamily="18" charset="0"/>
          </a:endParaRPr>
        </a:p>
      </dsp:txBody>
      <dsp:txXfrm>
        <a:off x="3276603" y="2209802"/>
        <a:ext cx="1927582" cy="1828794"/>
      </dsp:txXfrm>
    </dsp:sp>
    <dsp:sp modelId="{25937198-FA37-4B66-95AB-B91A342C22B3}">
      <dsp:nvSpPr>
        <dsp:cNvPr id="0" name=""/>
        <dsp:cNvSpPr/>
      </dsp:nvSpPr>
      <dsp:spPr>
        <a:xfrm rot="16200000">
          <a:off x="4007980" y="1959075"/>
          <a:ext cx="464828" cy="36625"/>
        </a:xfrm>
        <a:custGeom>
          <a:avLst/>
          <a:gdLst/>
          <a:ahLst/>
          <a:cxnLst/>
          <a:rect l="0" t="0" r="0" b="0"/>
          <a:pathLst>
            <a:path>
              <a:moveTo>
                <a:pt x="0" y="18312"/>
              </a:moveTo>
              <a:lnTo>
                <a:pt x="464828" y="18312"/>
              </a:lnTo>
            </a:path>
          </a:pathLst>
        </a:custGeom>
        <a:noFill/>
        <a:ln w="381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6200000">
        <a:off x="4228773" y="1965767"/>
        <a:ext cx="23241" cy="23241"/>
      </dsp:txXfrm>
    </dsp:sp>
    <dsp:sp modelId="{E492F69C-11DA-446D-98C9-9FAA0AA92644}">
      <dsp:nvSpPr>
        <dsp:cNvPr id="0" name=""/>
        <dsp:cNvSpPr/>
      </dsp:nvSpPr>
      <dsp:spPr>
        <a:xfrm>
          <a:off x="3379874" y="23933"/>
          <a:ext cx="1721040" cy="1721040"/>
        </a:xfrm>
        <a:prstGeom prst="ellipse">
          <a:avLst/>
        </a:prstGeom>
        <a:solidFill>
          <a:schemeClr val="lt1">
            <a:hueOff val="0"/>
            <a:satOff val="0"/>
            <a:lumOff val="0"/>
            <a:alphaOff val="0"/>
          </a:schemeClr>
        </a:solidFill>
        <a:ln w="381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0000"/>
              </a:solidFill>
              <a:latin typeface="Cambria" pitchFamily="18" charset="0"/>
            </a:rPr>
            <a:t>SPENT WASH LAGOONS &amp; TANKS &amp; BIO- COMPOSTING YARD.</a:t>
          </a:r>
          <a:endParaRPr lang="en-US" sz="1400" b="1" kern="1200" dirty="0">
            <a:solidFill>
              <a:srgbClr val="FF0000"/>
            </a:solidFill>
          </a:endParaRPr>
        </a:p>
      </dsp:txBody>
      <dsp:txXfrm>
        <a:off x="3379874" y="23933"/>
        <a:ext cx="1721040" cy="1721040"/>
      </dsp:txXfrm>
    </dsp:sp>
    <dsp:sp modelId="{37A9AC59-236C-418C-9FE2-4B6707B1DFFA}">
      <dsp:nvSpPr>
        <dsp:cNvPr id="0" name=""/>
        <dsp:cNvSpPr/>
      </dsp:nvSpPr>
      <dsp:spPr>
        <a:xfrm>
          <a:off x="5204185" y="3105887"/>
          <a:ext cx="353399" cy="36625"/>
        </a:xfrm>
        <a:custGeom>
          <a:avLst/>
          <a:gdLst/>
          <a:ahLst/>
          <a:cxnLst/>
          <a:rect l="0" t="0" r="0" b="0"/>
          <a:pathLst>
            <a:path>
              <a:moveTo>
                <a:pt x="0" y="18312"/>
              </a:moveTo>
              <a:lnTo>
                <a:pt x="353399" y="18312"/>
              </a:lnTo>
            </a:path>
          </a:pathLst>
        </a:custGeom>
        <a:noFill/>
        <a:ln w="381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72050" y="3115365"/>
        <a:ext cx="17669" cy="17669"/>
      </dsp:txXfrm>
    </dsp:sp>
    <dsp:sp modelId="{0F0F1B87-32D4-46AA-B722-69332B9A616E}">
      <dsp:nvSpPr>
        <dsp:cNvPr id="0" name=""/>
        <dsp:cNvSpPr/>
      </dsp:nvSpPr>
      <dsp:spPr>
        <a:xfrm>
          <a:off x="5557585" y="2263679"/>
          <a:ext cx="1845110" cy="1721040"/>
        </a:xfrm>
        <a:prstGeom prst="ellipse">
          <a:avLst/>
        </a:prstGeom>
        <a:solidFill>
          <a:schemeClr val="lt1">
            <a:hueOff val="0"/>
            <a:satOff val="0"/>
            <a:lumOff val="0"/>
            <a:alphaOff val="0"/>
          </a:schemeClr>
        </a:solidFill>
        <a:ln w="381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0000"/>
              </a:solidFill>
              <a:latin typeface="Cambria" pitchFamily="18" charset="0"/>
            </a:rPr>
            <a:t>SEEPAGE BARRIER IN AGRICULTURAL &amp; ALLIED FIELDS</a:t>
          </a:r>
          <a:endParaRPr lang="en-US" sz="1400" b="1" kern="1200" dirty="0">
            <a:solidFill>
              <a:srgbClr val="FF0000"/>
            </a:solidFill>
            <a:latin typeface="Cambria" pitchFamily="18" charset="0"/>
          </a:endParaRPr>
        </a:p>
      </dsp:txBody>
      <dsp:txXfrm>
        <a:off x="5557585" y="2263679"/>
        <a:ext cx="1845110" cy="1721040"/>
      </dsp:txXfrm>
    </dsp:sp>
    <dsp:sp modelId="{BC6BEBD9-8F63-4330-B380-7E0812C73508}">
      <dsp:nvSpPr>
        <dsp:cNvPr id="0" name=""/>
        <dsp:cNvSpPr/>
      </dsp:nvSpPr>
      <dsp:spPr>
        <a:xfrm rot="5400000">
          <a:off x="4007980" y="4252698"/>
          <a:ext cx="464828" cy="36625"/>
        </a:xfrm>
        <a:custGeom>
          <a:avLst/>
          <a:gdLst/>
          <a:ahLst/>
          <a:cxnLst/>
          <a:rect l="0" t="0" r="0" b="0"/>
          <a:pathLst>
            <a:path>
              <a:moveTo>
                <a:pt x="0" y="18312"/>
              </a:moveTo>
              <a:lnTo>
                <a:pt x="464828" y="18312"/>
              </a:lnTo>
            </a:path>
          </a:pathLst>
        </a:custGeom>
        <a:noFill/>
        <a:ln w="381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5400000">
        <a:off x="4228773" y="4259390"/>
        <a:ext cx="23241" cy="23241"/>
      </dsp:txXfrm>
    </dsp:sp>
    <dsp:sp modelId="{A1764B6D-3EF2-41E0-A7F5-9A45659B38ED}">
      <dsp:nvSpPr>
        <dsp:cNvPr id="0" name=""/>
        <dsp:cNvSpPr/>
      </dsp:nvSpPr>
      <dsp:spPr>
        <a:xfrm>
          <a:off x="3379874" y="4503425"/>
          <a:ext cx="1721040" cy="1721040"/>
        </a:xfrm>
        <a:prstGeom prst="ellipse">
          <a:avLst/>
        </a:prstGeom>
        <a:solidFill>
          <a:schemeClr val="lt1">
            <a:hueOff val="0"/>
            <a:satOff val="0"/>
            <a:lumOff val="0"/>
            <a:alphaOff val="0"/>
          </a:schemeClr>
        </a:solidFill>
        <a:ln w="381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0000"/>
              </a:solidFill>
              <a:latin typeface="Cambria" pitchFamily="18" charset="0"/>
            </a:rPr>
            <a:t>TERRACE WATER PROOFING OF BUILDINGS.</a:t>
          </a:r>
          <a:endParaRPr lang="en-US" sz="1400" kern="1200" dirty="0">
            <a:solidFill>
              <a:srgbClr val="FF0000"/>
            </a:solidFill>
          </a:endParaRPr>
        </a:p>
      </dsp:txBody>
      <dsp:txXfrm>
        <a:off x="3379874" y="4503425"/>
        <a:ext cx="1721040" cy="1721040"/>
      </dsp:txXfrm>
    </dsp:sp>
    <dsp:sp modelId="{39B70070-E65C-47A9-8941-DB5CC62A3ACF}">
      <dsp:nvSpPr>
        <dsp:cNvPr id="0" name=""/>
        <dsp:cNvSpPr/>
      </dsp:nvSpPr>
      <dsp:spPr>
        <a:xfrm rot="10800000">
          <a:off x="2945792" y="3105887"/>
          <a:ext cx="330811" cy="36625"/>
        </a:xfrm>
        <a:custGeom>
          <a:avLst/>
          <a:gdLst/>
          <a:ahLst/>
          <a:cxnLst/>
          <a:rect l="0" t="0" r="0" b="0"/>
          <a:pathLst>
            <a:path>
              <a:moveTo>
                <a:pt x="0" y="18312"/>
              </a:moveTo>
              <a:lnTo>
                <a:pt x="330811" y="18312"/>
              </a:lnTo>
            </a:path>
          </a:pathLst>
        </a:custGeom>
        <a:noFill/>
        <a:ln w="381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102927" y="3115929"/>
        <a:ext cx="16540" cy="16540"/>
      </dsp:txXfrm>
    </dsp:sp>
    <dsp:sp modelId="{9E54F74A-F1F4-4738-9A13-AE34C0D72064}">
      <dsp:nvSpPr>
        <dsp:cNvPr id="0" name=""/>
        <dsp:cNvSpPr/>
      </dsp:nvSpPr>
      <dsp:spPr>
        <a:xfrm>
          <a:off x="1055504" y="2209802"/>
          <a:ext cx="1890287" cy="1828794"/>
        </a:xfrm>
        <a:prstGeom prst="ellipse">
          <a:avLst/>
        </a:prstGeom>
        <a:solidFill>
          <a:schemeClr val="lt1">
            <a:hueOff val="0"/>
            <a:satOff val="0"/>
            <a:lumOff val="0"/>
            <a:alphaOff val="0"/>
          </a:schemeClr>
        </a:solidFill>
        <a:ln w="381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0000"/>
              </a:solidFill>
              <a:latin typeface="Cambria" pitchFamily="18" charset="0"/>
            </a:rPr>
            <a:t>BASEMENT, FLOORINGS, BASEMENT RETENTION WALLS AS A SEEPAGE PREVENTION BARRIER.</a:t>
          </a:r>
          <a:endParaRPr lang="en-US" sz="1400" kern="1200" dirty="0">
            <a:solidFill>
              <a:srgbClr val="FF0000"/>
            </a:solidFill>
          </a:endParaRPr>
        </a:p>
      </dsp:txBody>
      <dsp:txXfrm>
        <a:off x="1055504" y="2209802"/>
        <a:ext cx="1890287" cy="1828794"/>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5"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5"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1D8BD707-D9CF-40AE-B4C6-C98DA3205C09}" type="datetimeFigureOut">
              <a:rPr lang="en-US" smtClean="0"/>
              <a:pPr/>
              <a:t>16/08/2014</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transition advTm="5000">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16/08/2014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advTm="5000">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9"/>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16/08/2014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advTm="5000">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16/08/2014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advTm="5000">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4"/>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1D8BD707-D9CF-40AE-B4C6-C98DA3205C09}" type="datetimeFigureOut">
              <a:rPr lang="en-US" smtClean="0"/>
              <a:pPr/>
              <a:t>16/08/2014</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transition advTm="5000">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16/08/2014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B6F15528-21DE-4FAA-801E-634DDDAF4B2B}"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transition advTm="5000">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1"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1" y="2362201"/>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2362201"/>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16/08/2014</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B6F15528-21DE-4FAA-801E-634DDDAF4B2B}" type="slidenum">
              <a:rPr lang="en-US" smtClean="0"/>
              <a:pPr/>
              <a:t>‹#›</a:t>
            </a:fld>
            <a:endParaRPr lang="en-US"/>
          </a:p>
        </p:txBody>
      </p:sp>
    </p:spTree>
  </p:cSld>
  <p:clrMapOvr>
    <a:masterClrMapping/>
  </p:clrMapOvr>
  <p:transition advTm="5000">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16/08/2014</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transition advTm="5000">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D8BD707-D9CF-40AE-B4C6-C98DA3205C09}" type="datetimeFigureOut">
              <a:rPr lang="en-US" smtClean="0"/>
              <a:pPr/>
              <a:t>16/08/2014</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advTm="5000">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1D8BD707-D9CF-40AE-B4C6-C98DA3205C09}" type="datetimeFigureOut">
              <a:rPr lang="en-US" smtClean="0"/>
              <a:pPr/>
              <a:t>16/08/2014</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transition advTm="5000">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7"/>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1D8BD707-D9CF-40AE-B4C6-C98DA3205C09}" type="datetimeFigureOut">
              <a:rPr lang="en-US" smtClean="0"/>
              <a:pPr/>
              <a:t>16/08/2014</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transition advTm="5000">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3" y="147085"/>
            <a:ext cx="8810847"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1D8BD707-D9CF-40AE-B4C6-C98DA3205C09}" type="datetimeFigureOut">
              <a:rPr lang="en-US" smtClean="0"/>
              <a:pPr/>
              <a:t>16/08/2014</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B6F15528-21DE-4FAA-801E-634DDDAF4B2B}" type="slidenum">
              <a:rPr lang="en-US" smtClean="0"/>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advTm="5000">
    <p:wedge/>
  </p:transition>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33400" y="304801"/>
            <a:ext cx="8153400" cy="180049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500" b="1" u="sng" dirty="0" smtClean="0">
                <a:ln w="11430"/>
                <a:solidFill>
                  <a:srgbClr val="66FF33"/>
                </a:solidFill>
                <a:effectLst>
                  <a:outerShdw blurRad="80000" dist="40000" dir="5040000" algn="tl">
                    <a:srgbClr val="000000">
                      <a:alpha val="30000"/>
                    </a:srgbClr>
                  </a:outerShdw>
                </a:effectLst>
              </a:rPr>
              <a:t>TEXEL INDUSTRIES LIMITED.</a:t>
            </a:r>
            <a:br>
              <a:rPr lang="en-US" sz="2500" b="1" u="sng" dirty="0" smtClean="0">
                <a:ln w="11430"/>
                <a:solidFill>
                  <a:srgbClr val="66FF33"/>
                </a:solidFill>
                <a:effectLst>
                  <a:outerShdw blurRad="80000" dist="40000" dir="5040000" algn="tl">
                    <a:srgbClr val="000000">
                      <a:alpha val="30000"/>
                    </a:srgbClr>
                  </a:outerShdw>
                </a:effectLst>
              </a:rPr>
            </a:br>
            <a:r>
              <a:rPr lang="en-US" sz="2500" b="1" dirty="0" smtClean="0">
                <a:ln w="11430"/>
                <a:solidFill>
                  <a:srgbClr val="FFFF00"/>
                </a:solidFill>
                <a:effectLst>
                  <a:outerShdw blurRad="80000" dist="40000" dir="5040000" algn="tl">
                    <a:srgbClr val="000000">
                      <a:alpha val="30000"/>
                    </a:srgbClr>
                  </a:outerShdw>
                </a:effectLst>
              </a:rPr>
              <a:t>AHMEDABAD, GUJARAT.</a:t>
            </a:r>
            <a:br>
              <a:rPr lang="en-US" sz="2500" b="1" dirty="0" smtClean="0">
                <a:ln w="11430"/>
                <a:solidFill>
                  <a:srgbClr val="FFFF00"/>
                </a:solidFill>
                <a:effectLst>
                  <a:outerShdw blurRad="80000" dist="40000" dir="5040000" algn="tl">
                    <a:srgbClr val="000000">
                      <a:alpha val="30000"/>
                    </a:srgbClr>
                  </a:outerShdw>
                </a:effectLst>
              </a:rPr>
            </a:br>
            <a:r>
              <a:rPr lang="en-US" sz="2500" b="1" dirty="0" smtClean="0">
                <a:ln w="11430"/>
                <a:solidFill>
                  <a:srgbClr val="FFFF00"/>
                </a:solidFill>
                <a:effectLst>
                  <a:outerShdw blurRad="80000" dist="40000" dir="5040000" algn="tl">
                    <a:srgbClr val="000000">
                      <a:alpha val="30000"/>
                    </a:srgbClr>
                  </a:outerShdw>
                </a:effectLst>
              </a:rPr>
              <a:t>MANUFACTURERS OF </a:t>
            </a:r>
          </a:p>
          <a:p>
            <a:pPr algn="ct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r>
            <a:b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endPar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 name="Rectangle 2"/>
          <p:cNvSpPr/>
          <p:nvPr/>
        </p:nvSpPr>
        <p:spPr>
          <a:xfrm>
            <a:off x="228600" y="1524001"/>
            <a:ext cx="8686800" cy="1323439"/>
          </a:xfrm>
          <a:prstGeom prst="rect">
            <a:avLst/>
          </a:prstGeom>
        </p:spPr>
        <p:txBody>
          <a:bodyPr wrap="square">
            <a:spAutoFit/>
          </a:bodyPr>
          <a:lstStyle/>
          <a:p>
            <a:pPr algn="ctr"/>
            <a:r>
              <a:rPr lang="en-US" sz="3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mbria" pitchFamily="18" charset="0"/>
              </a:rPr>
              <a:t>   </a:t>
            </a:r>
            <a:r>
              <a:rPr lang="en-US"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mbria" pitchFamily="18" charset="0"/>
              </a:rPr>
              <a:t>TEXEL REINFORCED HDPE GEOMEMBRANES</a:t>
            </a:r>
            <a:endParaRPr lang="en-US" sz="4000" dirty="0"/>
          </a:p>
        </p:txBody>
      </p:sp>
      <p:sp>
        <p:nvSpPr>
          <p:cNvPr id="4" name="TextBox 3"/>
          <p:cNvSpPr txBox="1"/>
          <p:nvPr/>
        </p:nvSpPr>
        <p:spPr>
          <a:xfrm>
            <a:off x="304800" y="2895600"/>
            <a:ext cx="8610600" cy="861774"/>
          </a:xfrm>
          <a:prstGeom prst="rect">
            <a:avLst/>
          </a:prstGeom>
          <a:noFill/>
        </p:spPr>
        <p:txBody>
          <a:bodyPr wrap="square" rtlCol="0">
            <a:spAutoFit/>
          </a:bodyPr>
          <a:lstStyle/>
          <a:p>
            <a:pPr algn="ctr"/>
            <a:r>
              <a:rPr lang="en-US" sz="2500" b="1" i="1" u="sng" dirty="0" smtClean="0">
                <a:solidFill>
                  <a:schemeClr val="bg1">
                    <a:lumMod val="95000"/>
                    <a:lumOff val="5000"/>
                  </a:schemeClr>
                </a:solidFill>
              </a:rPr>
              <a:t>A LASTING SOLUTION FOR LEAKPROOF FARM PONDS</a:t>
            </a:r>
            <a:endParaRPr lang="en-US" sz="2500" b="1" i="1" u="sng" dirty="0">
              <a:solidFill>
                <a:schemeClr val="bg1">
                  <a:lumMod val="95000"/>
                  <a:lumOff val="5000"/>
                </a:schemeClr>
              </a:solidFill>
            </a:endParaRPr>
          </a:p>
        </p:txBody>
      </p:sp>
      <p:sp>
        <p:nvSpPr>
          <p:cNvPr id="53252" name="Text Box 4"/>
          <p:cNvSpPr txBox="1">
            <a:spLocks noChangeArrowheads="1"/>
          </p:cNvSpPr>
          <p:nvPr/>
        </p:nvSpPr>
        <p:spPr bwMode="auto">
          <a:xfrm>
            <a:off x="228600" y="5791200"/>
            <a:ext cx="1422400" cy="795337"/>
          </a:xfrm>
          <a:prstGeom prst="rect">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Arial Black" pitchFamily="34" charset="0"/>
                <a:cs typeface="Arial" pitchFamily="34" charset="0"/>
              </a:rPr>
              <a:t>IS: 15351</a:t>
            </a:r>
          </a:p>
          <a:p>
            <a:pPr marL="0" marR="0" lvl="0" indent="0" algn="ctr" defTabSz="914400" rtl="0" eaLnBrk="1" fontAlgn="base" latinLnBrk="0" hangingPunct="1">
              <a:lnSpc>
                <a:spcPct val="100000"/>
              </a:lnSpc>
              <a:spcBef>
                <a:spcPct val="0"/>
              </a:spcBef>
              <a:spcAft>
                <a:spcPct val="0"/>
              </a:spcAft>
              <a:buClrTx/>
              <a:buSzTx/>
              <a:buFontTx/>
              <a:buNone/>
              <a:tabLst/>
            </a:pPr>
            <a:endParaRPr lang="en-US" sz="800" b="1" dirty="0" smtClean="0">
              <a:solidFill>
                <a:schemeClr val="bg1"/>
              </a:solidFill>
              <a:latin typeface="Arial Black"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dirty="0" smtClean="0">
              <a:ln>
                <a:noFill/>
              </a:ln>
              <a:solidFill>
                <a:schemeClr val="bg1"/>
              </a:solidFill>
              <a:effectLst/>
              <a:latin typeface="Arial Black"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rgbClr val="FFFF00"/>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Arial Black" pitchFamily="34" charset="0"/>
                <a:cs typeface="Arial" pitchFamily="34" charset="0"/>
              </a:rPr>
              <a:t>Lic No. CM/L 7826388</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pic>
        <p:nvPicPr>
          <p:cNvPr id="7" name="Picture 6" descr="C:\Users\GRETA\Desktop\200px-Isi_mark.gif"/>
          <p:cNvPicPr/>
          <p:nvPr/>
        </p:nvPicPr>
        <p:blipFill>
          <a:blip r:embed="rId3" cstate="print"/>
          <a:srcRect/>
          <a:stretch>
            <a:fillRect/>
          </a:stretch>
        </p:blipFill>
        <p:spPr bwMode="auto">
          <a:xfrm>
            <a:off x="609600" y="5943600"/>
            <a:ext cx="685800" cy="400050"/>
          </a:xfrm>
          <a:prstGeom prst="rect">
            <a:avLst/>
          </a:prstGeom>
          <a:noFill/>
        </p:spPr>
      </p:pic>
      <p:pic>
        <p:nvPicPr>
          <p:cNvPr id="8" name="Picture 7"/>
          <p:cNvPicPr>
            <a:picLocks noChangeAspect="1" noChangeArrowheads="1"/>
          </p:cNvPicPr>
          <p:nvPr/>
        </p:nvPicPr>
        <p:blipFill>
          <a:blip r:embed="rId4" cstate="print"/>
          <a:srcRect/>
          <a:stretch>
            <a:fillRect/>
          </a:stretch>
        </p:blipFill>
        <p:spPr bwMode="auto">
          <a:xfrm>
            <a:off x="7772400" y="5638800"/>
            <a:ext cx="1200150" cy="1038225"/>
          </a:xfrm>
          <a:prstGeom prst="rect">
            <a:avLst/>
          </a:prstGeom>
          <a:noFill/>
          <a:ln w="9525">
            <a:noFill/>
            <a:miter lim="800000"/>
            <a:headEnd/>
            <a:tailEnd/>
          </a:ln>
        </p:spPr>
      </p:pic>
    </p:spTree>
  </p:cSld>
  <p:clrMapOvr>
    <a:masterClrMapping/>
  </p:clrMapOvr>
  <p:transition advTm="5000">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1"/>
            <a:ext cx="8382000" cy="2600712"/>
          </a:xfrm>
          <a:prstGeom prst="rect">
            <a:avLst/>
          </a:prstGeom>
        </p:spPr>
        <p:txBody>
          <a:bodyPr wrap="square">
            <a:spAutoFit/>
          </a:bodyPr>
          <a:lstStyle/>
          <a:p>
            <a:pPr algn="ctr"/>
            <a:r>
              <a:rPr lang="en-US" sz="2800" b="1" u="sng" dirty="0" smtClean="0">
                <a:solidFill>
                  <a:srgbClr val="92D050"/>
                </a:solidFill>
                <a:latin typeface="+mj-lt"/>
              </a:rPr>
              <a:t>WHAT IS SEEPAGE PROOF BARRIER LINING?</a:t>
            </a:r>
          </a:p>
          <a:p>
            <a:endParaRPr lang="en-US" sz="900" b="1" dirty="0" smtClean="0">
              <a:solidFill>
                <a:srgbClr val="006600"/>
              </a:solidFill>
              <a:latin typeface="Cambria" pitchFamily="18" charset="0"/>
            </a:endParaRPr>
          </a:p>
          <a:p>
            <a:pPr algn="just">
              <a:buClr>
                <a:schemeClr val="accent1"/>
              </a:buClr>
              <a:buFont typeface="Courier New" pitchFamily="49" charset="0"/>
              <a:buChar char="o"/>
            </a:pPr>
            <a:r>
              <a:rPr lang="en-US" b="1" cap="all" dirty="0" smtClean="0">
                <a:solidFill>
                  <a:schemeClr val="accent5">
                    <a:lumMod val="60000"/>
                    <a:lumOff val="40000"/>
                  </a:schemeClr>
                </a:solidFill>
                <a:latin typeface="Cambria" pitchFamily="18" charset="0"/>
              </a:rPr>
              <a:t> SEEPAGE PROOF BARRIER lining is the process of installing an</a:t>
            </a:r>
          </a:p>
          <a:p>
            <a:pPr algn="just">
              <a:buClr>
                <a:schemeClr val="accent1"/>
              </a:buClr>
            </a:pPr>
            <a:r>
              <a:rPr lang="en-US" b="1" cap="all" dirty="0" smtClean="0">
                <a:solidFill>
                  <a:schemeClr val="accent5">
                    <a:lumMod val="60000"/>
                    <a:lumOff val="40000"/>
                  </a:schemeClr>
                </a:solidFill>
                <a:latin typeface="Cambria" pitchFamily="18" charset="0"/>
              </a:rPr>
              <a:t>    impervious  POLYMERIC material (REINFORCED HDPE GEOMEMBRANE)</a:t>
            </a:r>
          </a:p>
          <a:p>
            <a:pPr algn="just">
              <a:buClr>
                <a:schemeClr val="accent1"/>
              </a:buClr>
            </a:pPr>
            <a:r>
              <a:rPr lang="en-US" b="1" cap="all" dirty="0" smtClean="0">
                <a:solidFill>
                  <a:schemeClr val="accent5">
                    <a:lumMod val="60000"/>
                    <a:lumOff val="40000"/>
                  </a:schemeClr>
                </a:solidFill>
                <a:latin typeface="Cambria" pitchFamily="18" charset="0"/>
              </a:rPr>
              <a:t>    to prevent water loss through Seepage.</a:t>
            </a:r>
          </a:p>
          <a:p>
            <a:pPr algn="just"/>
            <a:endParaRPr lang="en-US" b="1" cap="all" dirty="0" smtClean="0">
              <a:solidFill>
                <a:schemeClr val="accent5">
                  <a:lumMod val="60000"/>
                  <a:lumOff val="40000"/>
                </a:schemeClr>
              </a:solidFill>
              <a:latin typeface="Cambria" pitchFamily="18" charset="0"/>
            </a:endParaRPr>
          </a:p>
          <a:p>
            <a:pPr algn="just">
              <a:buClr>
                <a:schemeClr val="accent1"/>
              </a:buClr>
              <a:buFont typeface="Courier New" pitchFamily="49" charset="0"/>
              <a:buChar char="o"/>
            </a:pPr>
            <a:r>
              <a:rPr lang="en-US" b="1" cap="all" dirty="0" smtClean="0">
                <a:solidFill>
                  <a:schemeClr val="accent5">
                    <a:lumMod val="60000"/>
                    <a:lumOff val="40000"/>
                  </a:schemeClr>
                </a:solidFill>
                <a:latin typeface="Cambria" pitchFamily="18" charset="0"/>
              </a:rPr>
              <a:t> Lining with Reinforced HDPE Geomembrane is a revolutionary </a:t>
            </a:r>
          </a:p>
          <a:p>
            <a:pPr algn="just">
              <a:buClr>
                <a:schemeClr val="accent1"/>
              </a:buClr>
            </a:pPr>
            <a:r>
              <a:rPr lang="en-US" b="1" cap="all" dirty="0" smtClean="0">
                <a:solidFill>
                  <a:schemeClr val="accent5">
                    <a:lumMod val="60000"/>
                    <a:lumOff val="40000"/>
                  </a:schemeClr>
                </a:solidFill>
                <a:latin typeface="Cambria" pitchFamily="18" charset="0"/>
              </a:rPr>
              <a:t>    concept  of water management which dramatically reduces</a:t>
            </a:r>
          </a:p>
          <a:p>
            <a:pPr algn="just">
              <a:buClr>
                <a:schemeClr val="accent1"/>
              </a:buClr>
            </a:pPr>
            <a:r>
              <a:rPr lang="en-US" b="1" cap="all" dirty="0" smtClean="0">
                <a:solidFill>
                  <a:schemeClr val="accent5">
                    <a:lumMod val="60000"/>
                    <a:lumOff val="40000"/>
                  </a:schemeClr>
                </a:solidFill>
                <a:latin typeface="Cambria" pitchFamily="18" charset="0"/>
              </a:rPr>
              <a:t>    seepage loss at a reasonable cost.</a:t>
            </a:r>
            <a:endParaRPr lang="en-US" b="1" cap="all" dirty="0">
              <a:solidFill>
                <a:schemeClr val="accent5">
                  <a:lumMod val="60000"/>
                  <a:lumOff val="40000"/>
                </a:schemeClr>
              </a:solidFill>
              <a:latin typeface="Cambria" pitchFamily="18" charset="0"/>
            </a:endParaRPr>
          </a:p>
        </p:txBody>
      </p:sp>
      <p:sp>
        <p:nvSpPr>
          <p:cNvPr id="3" name="Rectangle 2"/>
          <p:cNvSpPr/>
          <p:nvPr/>
        </p:nvSpPr>
        <p:spPr>
          <a:xfrm>
            <a:off x="381000" y="3124200"/>
            <a:ext cx="8382000" cy="3877985"/>
          </a:xfrm>
          <a:prstGeom prst="rect">
            <a:avLst/>
          </a:prstGeom>
        </p:spPr>
        <p:txBody>
          <a:bodyPr wrap="square">
            <a:spAutoFit/>
          </a:bodyPr>
          <a:lstStyle/>
          <a:p>
            <a:pPr algn="ctr"/>
            <a:r>
              <a:rPr lang="en-US" sz="2400" b="1" u="sng" dirty="0" smtClean="0">
                <a:solidFill>
                  <a:srgbClr val="92D050"/>
                </a:solidFill>
                <a:latin typeface="+mj-lt"/>
              </a:rPr>
              <a:t>BENEFITS OF RESERVOIR LINING WITH </a:t>
            </a:r>
            <a:r>
              <a:rPr lang="en-US" sz="2400" b="1" u="sng" dirty="0" smtClean="0">
                <a:solidFill>
                  <a:srgbClr val="FFC000"/>
                </a:solidFill>
                <a:latin typeface="+mj-lt"/>
              </a:rPr>
              <a:t>TEXEL REINFORCED HDPE GEOMEMBRANE.</a:t>
            </a:r>
          </a:p>
          <a:p>
            <a:pPr algn="just">
              <a:buClr>
                <a:schemeClr val="accent5">
                  <a:lumMod val="60000"/>
                  <a:lumOff val="40000"/>
                </a:schemeClr>
              </a:buClr>
            </a:pPr>
            <a:endParaRPr lang="en-US" b="1" cap="all" dirty="0" smtClean="0">
              <a:solidFill>
                <a:srgbClr val="006600"/>
              </a:solidFill>
              <a:latin typeface="Cambria" pitchFamily="18" charset="0"/>
            </a:endParaRPr>
          </a:p>
          <a:p>
            <a:pPr lvl="0" algn="just">
              <a:buClr>
                <a:schemeClr val="accent5">
                  <a:lumMod val="60000"/>
                  <a:lumOff val="40000"/>
                </a:schemeClr>
              </a:buClr>
              <a:buFont typeface="Wingdings" pitchFamily="2" charset="2"/>
              <a:buChar char="v"/>
            </a:pPr>
            <a:r>
              <a:rPr lang="en-US" b="1" cap="all" dirty="0" smtClean="0">
                <a:solidFill>
                  <a:srgbClr val="006600"/>
                </a:solidFill>
                <a:latin typeface="Cambria" pitchFamily="18" charset="0"/>
              </a:rPr>
              <a:t> </a:t>
            </a:r>
            <a:r>
              <a:rPr lang="en-US" b="1" cap="all" dirty="0" smtClean="0">
                <a:solidFill>
                  <a:schemeClr val="accent5">
                    <a:lumMod val="60000"/>
                    <a:lumOff val="40000"/>
                  </a:schemeClr>
                </a:solidFill>
                <a:latin typeface="Cambria" pitchFamily="18" charset="0"/>
              </a:rPr>
              <a:t>Lining of Reservoirs improves water availability over  a</a:t>
            </a:r>
          </a:p>
          <a:p>
            <a:pPr lvl="0" algn="just">
              <a:buClr>
                <a:schemeClr val="accent5">
                  <a:lumMod val="60000"/>
                  <a:lumOff val="40000"/>
                </a:schemeClr>
              </a:buClr>
            </a:pPr>
            <a:r>
              <a:rPr lang="en-US" b="1" cap="all" dirty="0" smtClean="0">
                <a:solidFill>
                  <a:schemeClr val="accent5">
                    <a:lumMod val="60000"/>
                    <a:lumOff val="40000"/>
                  </a:schemeClr>
                </a:solidFill>
                <a:latin typeface="Cambria" pitchFamily="18" charset="0"/>
              </a:rPr>
              <a:t>      longer  period of time.</a:t>
            </a:r>
          </a:p>
          <a:p>
            <a:pPr lvl="0" algn="just">
              <a:buClr>
                <a:schemeClr val="accent5">
                  <a:lumMod val="60000"/>
                  <a:lumOff val="40000"/>
                </a:schemeClr>
              </a:buClr>
            </a:pPr>
            <a:endParaRPr lang="en-US" b="1" cap="all" dirty="0" smtClean="0">
              <a:solidFill>
                <a:schemeClr val="accent5">
                  <a:lumMod val="60000"/>
                  <a:lumOff val="40000"/>
                </a:schemeClr>
              </a:solidFill>
              <a:latin typeface="Cambria" pitchFamily="18" charset="0"/>
            </a:endParaRPr>
          </a:p>
          <a:p>
            <a:pPr algn="just">
              <a:buClr>
                <a:schemeClr val="accent5">
                  <a:lumMod val="60000"/>
                  <a:lumOff val="40000"/>
                </a:schemeClr>
              </a:buClr>
              <a:buFont typeface="Wingdings" pitchFamily="2" charset="2"/>
              <a:buChar char="v"/>
            </a:pPr>
            <a:r>
              <a:rPr lang="en-US" b="1" cap="all" dirty="0" smtClean="0">
                <a:solidFill>
                  <a:schemeClr val="accent5">
                    <a:lumMod val="60000"/>
                    <a:lumOff val="40000"/>
                  </a:schemeClr>
                </a:solidFill>
                <a:latin typeface="Cambria" pitchFamily="18" charset="0"/>
              </a:rPr>
              <a:t>Covering bottom sediments with  </a:t>
            </a:r>
            <a:r>
              <a:rPr lang="en-US" b="1" u="sng" cap="all" dirty="0" smtClean="0">
                <a:solidFill>
                  <a:srgbClr val="FFFF00"/>
                </a:solidFill>
                <a:latin typeface="Cambria" pitchFamily="18" charset="0"/>
              </a:rPr>
              <a:t>TEXEL REINFORCED HDPE</a:t>
            </a:r>
          </a:p>
          <a:p>
            <a:pPr algn="just">
              <a:buClr>
                <a:schemeClr val="accent1"/>
              </a:buClr>
            </a:pPr>
            <a:r>
              <a:rPr lang="en-US" b="1" cap="all" dirty="0" smtClean="0">
                <a:solidFill>
                  <a:srgbClr val="FFFF00"/>
                </a:solidFill>
                <a:latin typeface="Cambria" pitchFamily="18" charset="0"/>
              </a:rPr>
              <a:t>    </a:t>
            </a:r>
            <a:r>
              <a:rPr lang="en-US" b="1" u="sng" cap="all" dirty="0" smtClean="0">
                <a:solidFill>
                  <a:srgbClr val="FFFF00"/>
                </a:solidFill>
                <a:latin typeface="Cambria" pitchFamily="18" charset="0"/>
              </a:rPr>
              <a:t>GEOMEMBRANE</a:t>
            </a:r>
            <a:r>
              <a:rPr lang="en-US" b="1" cap="all" dirty="0" smtClean="0">
                <a:solidFill>
                  <a:srgbClr val="FFFF00"/>
                </a:solidFill>
                <a:latin typeface="Cambria" pitchFamily="18" charset="0"/>
              </a:rPr>
              <a:t> </a:t>
            </a:r>
            <a:r>
              <a:rPr lang="en-US" b="1" cap="all" dirty="0" smtClean="0">
                <a:solidFill>
                  <a:schemeClr val="accent5">
                    <a:lumMod val="60000"/>
                    <a:lumOff val="40000"/>
                  </a:schemeClr>
                </a:solidFill>
                <a:latin typeface="Cambria" pitchFamily="18" charset="0"/>
              </a:rPr>
              <a:t>prevents submerged weeds &amp; inhibit the</a:t>
            </a:r>
          </a:p>
          <a:p>
            <a:pPr algn="just">
              <a:buClr>
                <a:schemeClr val="accent1"/>
              </a:buClr>
            </a:pPr>
            <a:r>
              <a:rPr lang="en-US" b="1" cap="all" dirty="0" smtClean="0">
                <a:solidFill>
                  <a:schemeClr val="accent5">
                    <a:lumMod val="60000"/>
                    <a:lumOff val="40000"/>
                  </a:schemeClr>
                </a:solidFill>
                <a:latin typeface="Cambria" pitchFamily="18" charset="0"/>
              </a:rPr>
              <a:t>    growth of invasive aquatic plants.</a:t>
            </a:r>
          </a:p>
          <a:p>
            <a:pPr lvl="0" algn="just">
              <a:buClr>
                <a:schemeClr val="accent5">
                  <a:lumMod val="60000"/>
                  <a:lumOff val="40000"/>
                </a:schemeClr>
              </a:buClr>
            </a:pPr>
            <a:endParaRPr lang="en-US" b="1" cap="all" dirty="0" smtClean="0">
              <a:solidFill>
                <a:schemeClr val="accent5">
                  <a:lumMod val="60000"/>
                  <a:lumOff val="40000"/>
                </a:schemeClr>
              </a:solidFill>
              <a:latin typeface="Cambria" pitchFamily="18" charset="0"/>
            </a:endParaRPr>
          </a:p>
          <a:p>
            <a:pPr lvl="0" algn="just">
              <a:buClr>
                <a:schemeClr val="accent5">
                  <a:lumMod val="60000"/>
                  <a:lumOff val="40000"/>
                </a:schemeClr>
              </a:buClr>
            </a:pPr>
            <a:endParaRPr lang="en-US" b="1" cap="all" dirty="0" smtClean="0">
              <a:solidFill>
                <a:schemeClr val="accent5">
                  <a:lumMod val="60000"/>
                  <a:lumOff val="40000"/>
                </a:schemeClr>
              </a:solidFill>
              <a:latin typeface="Cambria" pitchFamily="18" charset="0"/>
            </a:endParaRPr>
          </a:p>
          <a:p>
            <a:pPr lvl="0" algn="just">
              <a:buClr>
                <a:schemeClr val="accent5">
                  <a:lumMod val="60000"/>
                  <a:lumOff val="40000"/>
                </a:schemeClr>
              </a:buClr>
            </a:pPr>
            <a:endParaRPr lang="en-US" dirty="0" smtClean="0"/>
          </a:p>
          <a:p>
            <a:pPr lvl="0" algn="just">
              <a:buClr>
                <a:schemeClr val="accent5">
                  <a:lumMod val="60000"/>
                  <a:lumOff val="40000"/>
                </a:schemeClr>
              </a:buClr>
            </a:pPr>
            <a:endParaRPr lang="en-US" dirty="0"/>
          </a:p>
        </p:txBody>
      </p:sp>
    </p:spTree>
  </p:cSld>
  <p:clrMapOvr>
    <a:masterClrMapping/>
  </p:clrMapOvr>
  <p:transition advTm="5000">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371600"/>
            <a:ext cx="8458200" cy="4678204"/>
          </a:xfrm>
          <a:prstGeom prst="rect">
            <a:avLst/>
          </a:prstGeom>
        </p:spPr>
        <p:txBody>
          <a:bodyPr wrap="square">
            <a:spAutoFit/>
          </a:bodyPr>
          <a:lstStyle/>
          <a:p>
            <a:pPr lvl="0">
              <a:buFont typeface="Wingdings" pitchFamily="2" charset="2"/>
              <a:buChar char="v"/>
            </a:pPr>
            <a:r>
              <a:rPr lang="en-US" sz="2000" b="1" cap="all" dirty="0" smtClean="0">
                <a:solidFill>
                  <a:srgbClr val="FFFF00"/>
                </a:solidFill>
                <a:latin typeface="Cambria" pitchFamily="18" charset="0"/>
              </a:rPr>
              <a:t>Economical &amp; effective method</a:t>
            </a:r>
            <a:r>
              <a:rPr lang="en-US" sz="2000" b="1" cap="all" dirty="0" smtClean="0">
                <a:solidFill>
                  <a:schemeClr val="accent5">
                    <a:lumMod val="60000"/>
                    <a:lumOff val="40000"/>
                  </a:schemeClr>
                </a:solidFill>
                <a:latin typeface="Cambria" pitchFamily="18" charset="0"/>
              </a:rPr>
              <a:t> of storing water. </a:t>
            </a:r>
          </a:p>
          <a:p>
            <a:pPr lvl="0"/>
            <a:endParaRPr lang="en-US" sz="2000" b="1" cap="all" dirty="0" smtClean="0">
              <a:solidFill>
                <a:schemeClr val="accent5">
                  <a:lumMod val="60000"/>
                  <a:lumOff val="40000"/>
                </a:schemeClr>
              </a:solidFill>
              <a:latin typeface="Cambria" pitchFamily="18" charset="0"/>
            </a:endParaRPr>
          </a:p>
          <a:p>
            <a:pPr lvl="0">
              <a:buFont typeface="Wingdings" pitchFamily="2" charset="2"/>
              <a:buChar char="v"/>
            </a:pPr>
            <a:r>
              <a:rPr lang="en-US" sz="2000" b="1" cap="all" dirty="0" smtClean="0">
                <a:solidFill>
                  <a:schemeClr val="accent5">
                    <a:lumMod val="60000"/>
                    <a:lumOff val="40000"/>
                  </a:schemeClr>
                </a:solidFill>
                <a:latin typeface="Cambria" pitchFamily="18" charset="0"/>
              </a:rPr>
              <a:t> COMPLETE PREVENTION of SEEPAGE LOSSES.</a:t>
            </a:r>
          </a:p>
          <a:p>
            <a:pPr lvl="0"/>
            <a:endParaRPr lang="en-US" sz="2000" b="1" cap="all" dirty="0" smtClean="0">
              <a:solidFill>
                <a:schemeClr val="accent5">
                  <a:lumMod val="60000"/>
                  <a:lumOff val="40000"/>
                </a:schemeClr>
              </a:solidFill>
              <a:latin typeface="Cambria" pitchFamily="18" charset="0"/>
            </a:endParaRPr>
          </a:p>
          <a:p>
            <a:pPr>
              <a:buFont typeface="Wingdings" pitchFamily="2" charset="2"/>
              <a:buChar char="v"/>
            </a:pPr>
            <a:r>
              <a:rPr lang="en-US" sz="2000" b="1" cap="all" dirty="0" smtClean="0">
                <a:solidFill>
                  <a:schemeClr val="accent5">
                    <a:lumMod val="60000"/>
                    <a:lumOff val="40000"/>
                  </a:schemeClr>
                </a:solidFill>
                <a:latin typeface="Cambria" pitchFamily="18" charset="0"/>
              </a:rPr>
              <a:t> Harvesting &amp; storing of rainwater from early monsoons.</a:t>
            </a:r>
          </a:p>
          <a:p>
            <a:endParaRPr lang="en-US" sz="2000" b="1" cap="all" dirty="0" smtClean="0">
              <a:solidFill>
                <a:schemeClr val="accent5">
                  <a:lumMod val="60000"/>
                  <a:lumOff val="40000"/>
                </a:schemeClr>
              </a:solidFill>
              <a:latin typeface="Cambria" pitchFamily="18" charset="0"/>
            </a:endParaRPr>
          </a:p>
          <a:p>
            <a:pPr>
              <a:buFont typeface="Wingdings" pitchFamily="2" charset="2"/>
              <a:buChar char="v"/>
            </a:pPr>
            <a:r>
              <a:rPr lang="en-US" sz="2000" b="1" cap="all" dirty="0" smtClean="0">
                <a:solidFill>
                  <a:schemeClr val="accent5">
                    <a:lumMod val="60000"/>
                    <a:lumOff val="40000"/>
                  </a:schemeClr>
                </a:solidFill>
                <a:latin typeface="Cambria" pitchFamily="18" charset="0"/>
              </a:rPr>
              <a:t> It is highly useful in porous soils where water  retention</a:t>
            </a:r>
          </a:p>
          <a:p>
            <a:pPr lvl="0"/>
            <a:r>
              <a:rPr lang="en-US" sz="2000" b="1" cap="all" dirty="0" smtClean="0">
                <a:solidFill>
                  <a:schemeClr val="accent5">
                    <a:lumMod val="60000"/>
                    <a:lumOff val="40000"/>
                  </a:schemeClr>
                </a:solidFill>
                <a:latin typeface="Cambria" pitchFamily="18" charset="0"/>
              </a:rPr>
              <a:t>     in ponds &amp; water harvesting tanks is minimal.</a:t>
            </a:r>
          </a:p>
          <a:p>
            <a:pPr lvl="0"/>
            <a:endParaRPr lang="en-US" sz="2000" b="1" cap="all" dirty="0" smtClean="0">
              <a:solidFill>
                <a:schemeClr val="accent5">
                  <a:lumMod val="60000"/>
                  <a:lumOff val="40000"/>
                </a:schemeClr>
              </a:solidFill>
              <a:latin typeface="Cambria" pitchFamily="18" charset="0"/>
            </a:endParaRPr>
          </a:p>
          <a:p>
            <a:pPr lvl="0" algn="just">
              <a:buFont typeface="Wingdings" pitchFamily="2" charset="2"/>
              <a:buChar char="v"/>
            </a:pPr>
            <a:r>
              <a:rPr lang="en-US" sz="2000" b="1" cap="all" dirty="0" smtClean="0">
                <a:solidFill>
                  <a:schemeClr val="accent5">
                    <a:lumMod val="60000"/>
                    <a:lumOff val="40000"/>
                  </a:schemeClr>
                </a:solidFill>
                <a:latin typeface="Cambria" pitchFamily="18" charset="0"/>
              </a:rPr>
              <a:t> </a:t>
            </a:r>
            <a:r>
              <a:rPr lang="en-US" sz="2000" b="1" cap="all" dirty="0" smtClean="0">
                <a:solidFill>
                  <a:srgbClr val="FFFF00"/>
                </a:solidFill>
                <a:latin typeface="Cambria" pitchFamily="18" charset="0"/>
              </a:rPr>
              <a:t>Eliminates water logging </a:t>
            </a:r>
            <a:r>
              <a:rPr lang="en-US" sz="2000" b="1" cap="all" dirty="0" smtClean="0">
                <a:solidFill>
                  <a:schemeClr val="accent5">
                    <a:lumMod val="60000"/>
                    <a:lumOff val="40000"/>
                  </a:schemeClr>
                </a:solidFill>
                <a:latin typeface="Cambria" pitchFamily="18" charset="0"/>
              </a:rPr>
              <a:t>&amp; prevents upward intrusion of</a:t>
            </a:r>
          </a:p>
          <a:p>
            <a:pPr lvl="0" algn="just"/>
            <a:r>
              <a:rPr lang="en-US" sz="2000" b="1" cap="all" dirty="0" smtClean="0">
                <a:solidFill>
                  <a:schemeClr val="accent5">
                    <a:lumMod val="60000"/>
                    <a:lumOff val="40000"/>
                  </a:schemeClr>
                </a:solidFill>
                <a:latin typeface="Cambria" pitchFamily="18" charset="0"/>
              </a:rPr>
              <a:t>     salts into stored water.</a:t>
            </a:r>
          </a:p>
          <a:p>
            <a:pPr lvl="0" algn="just"/>
            <a:endParaRPr lang="en-US" sz="2000" b="1" cap="all" dirty="0" smtClean="0">
              <a:solidFill>
                <a:schemeClr val="accent5">
                  <a:lumMod val="60000"/>
                  <a:lumOff val="40000"/>
                </a:schemeClr>
              </a:solidFill>
              <a:latin typeface="Cambria" pitchFamily="18" charset="0"/>
            </a:endParaRPr>
          </a:p>
          <a:p>
            <a:pPr lvl="0" algn="r"/>
            <a:r>
              <a:rPr lang="en-US" sz="2000" b="1" cap="all" dirty="0" smtClean="0">
                <a:solidFill>
                  <a:schemeClr val="accent5">
                    <a:lumMod val="60000"/>
                    <a:lumOff val="40000"/>
                  </a:schemeClr>
                </a:solidFill>
                <a:latin typeface="Cambria" pitchFamily="18" charset="0"/>
              </a:rPr>
              <a:t>Cont….12…</a:t>
            </a:r>
          </a:p>
          <a:p>
            <a:pPr lvl="0" algn="just"/>
            <a:endParaRPr lang="en-US" sz="2000" b="1" cap="all" dirty="0" smtClean="0">
              <a:solidFill>
                <a:schemeClr val="accent5">
                  <a:lumMod val="60000"/>
                  <a:lumOff val="40000"/>
                </a:schemeClr>
              </a:solidFill>
              <a:latin typeface="Cambria" pitchFamily="18" charset="0"/>
            </a:endParaRPr>
          </a:p>
          <a:p>
            <a:pPr lvl="0" algn="just"/>
            <a:endParaRPr lang="en-US" dirty="0"/>
          </a:p>
        </p:txBody>
      </p:sp>
      <p:sp>
        <p:nvSpPr>
          <p:cNvPr id="4" name="TextBox 3"/>
          <p:cNvSpPr txBox="1"/>
          <p:nvPr/>
        </p:nvSpPr>
        <p:spPr>
          <a:xfrm>
            <a:off x="533400" y="381000"/>
            <a:ext cx="8229600" cy="477054"/>
          </a:xfrm>
          <a:prstGeom prst="rect">
            <a:avLst/>
          </a:prstGeom>
          <a:noFill/>
        </p:spPr>
        <p:txBody>
          <a:bodyPr wrap="square" rtlCol="0">
            <a:spAutoFit/>
          </a:bodyPr>
          <a:lstStyle/>
          <a:p>
            <a:pPr algn="ctr"/>
            <a:r>
              <a:rPr lang="en-US" sz="2500" b="1" u="sng" dirty="0" smtClean="0">
                <a:solidFill>
                  <a:srgbClr val="92D050"/>
                </a:solidFill>
                <a:latin typeface="+mj-lt"/>
              </a:rPr>
              <a:t>BENEFITS OF EARTHEN RESERVOIRS</a:t>
            </a:r>
            <a:endParaRPr lang="en-US" sz="2500" u="sng" dirty="0">
              <a:solidFill>
                <a:srgbClr val="92D050"/>
              </a:solidFill>
              <a:latin typeface="+mj-lt"/>
            </a:endParaRPr>
          </a:p>
        </p:txBody>
      </p:sp>
    </p:spTree>
  </p:cSld>
  <p:clrMapOvr>
    <a:masterClrMapping/>
  </p:clrMapOvr>
  <p:transition advTm="5000">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371601"/>
            <a:ext cx="8382000" cy="4031873"/>
          </a:xfrm>
          <a:prstGeom prst="rect">
            <a:avLst/>
          </a:prstGeom>
          <a:noFill/>
        </p:spPr>
        <p:txBody>
          <a:bodyPr wrap="square" rtlCol="0">
            <a:spAutoFit/>
          </a:bodyPr>
          <a:lstStyle/>
          <a:p>
            <a:endParaRPr lang="en-US" b="1" cap="all" dirty="0" smtClean="0">
              <a:solidFill>
                <a:schemeClr val="accent5">
                  <a:lumMod val="60000"/>
                  <a:lumOff val="40000"/>
                </a:schemeClr>
              </a:solidFill>
              <a:latin typeface="Cambria" pitchFamily="18" charset="0"/>
            </a:endParaRPr>
          </a:p>
          <a:p>
            <a:pPr lvl="0" algn="just">
              <a:buFont typeface="Wingdings" pitchFamily="2" charset="2"/>
              <a:buChar char="v"/>
            </a:pPr>
            <a:r>
              <a:rPr lang="en-US" b="1" cap="all" dirty="0" smtClean="0">
                <a:solidFill>
                  <a:schemeClr val="accent5">
                    <a:lumMod val="60000"/>
                    <a:lumOff val="40000"/>
                  </a:schemeClr>
                </a:solidFill>
                <a:latin typeface="Cambria" pitchFamily="18" charset="0"/>
              </a:rPr>
              <a:t> </a:t>
            </a:r>
            <a:r>
              <a:rPr lang="en-US" sz="2000" b="1" cap="all" dirty="0" smtClean="0">
                <a:solidFill>
                  <a:schemeClr val="accent5">
                    <a:lumMod val="60000"/>
                    <a:lumOff val="40000"/>
                  </a:schemeClr>
                </a:solidFill>
                <a:latin typeface="Cambria" pitchFamily="18" charset="0"/>
              </a:rPr>
              <a:t>Useful for the purpose of storage of drinking water, </a:t>
            </a:r>
          </a:p>
          <a:p>
            <a:pPr lvl="0" algn="just"/>
            <a:r>
              <a:rPr lang="en-US" sz="2000" b="1" cap="all" dirty="0" smtClean="0">
                <a:solidFill>
                  <a:schemeClr val="accent5">
                    <a:lumMod val="60000"/>
                    <a:lumOff val="40000"/>
                  </a:schemeClr>
                </a:solidFill>
                <a:latin typeface="Cambria" pitchFamily="18" charset="0"/>
              </a:rPr>
              <a:t>     pisciculture (Fish Farming) &amp; is useful as a supplementary</a:t>
            </a:r>
          </a:p>
          <a:p>
            <a:pPr lvl="0" algn="just"/>
            <a:r>
              <a:rPr lang="en-US" sz="2000" b="1" cap="all" dirty="0" smtClean="0">
                <a:solidFill>
                  <a:schemeClr val="accent5">
                    <a:lumMod val="60000"/>
                    <a:lumOff val="40000"/>
                  </a:schemeClr>
                </a:solidFill>
                <a:latin typeface="Cambria" pitchFamily="18" charset="0"/>
              </a:rPr>
              <a:t>     supply of water  for irrigation &amp;  Industrial Operations</a:t>
            </a:r>
          </a:p>
          <a:p>
            <a:pPr lvl="0" algn="just">
              <a:buFont typeface="Wingdings" pitchFamily="2" charset="2"/>
              <a:buChar char="v"/>
            </a:pPr>
            <a:endParaRPr lang="en-US" sz="2000" b="1" cap="all" dirty="0" smtClean="0">
              <a:solidFill>
                <a:schemeClr val="accent5">
                  <a:lumMod val="60000"/>
                  <a:lumOff val="40000"/>
                </a:schemeClr>
              </a:solidFill>
              <a:latin typeface="Cambria" pitchFamily="18" charset="0"/>
            </a:endParaRPr>
          </a:p>
          <a:p>
            <a:pPr algn="just">
              <a:buFont typeface="Wingdings" pitchFamily="2" charset="2"/>
              <a:buChar char="v"/>
            </a:pPr>
            <a:r>
              <a:rPr lang="en-US" sz="2000" b="1" cap="all" dirty="0" smtClean="0">
                <a:solidFill>
                  <a:srgbClr val="FFFF00"/>
                </a:solidFill>
                <a:latin typeface="Cambria" pitchFamily="18" charset="0"/>
              </a:rPr>
              <a:t>  Prevents soil Erosion</a:t>
            </a:r>
            <a:r>
              <a:rPr lang="en-US" sz="2000" b="1" cap="all" dirty="0" smtClean="0">
                <a:solidFill>
                  <a:schemeClr val="accent5">
                    <a:lumMod val="60000"/>
                    <a:lumOff val="40000"/>
                  </a:schemeClr>
                </a:solidFill>
                <a:latin typeface="Cambria" pitchFamily="18" charset="0"/>
              </a:rPr>
              <a:t>.</a:t>
            </a:r>
          </a:p>
          <a:p>
            <a:pPr algn="just">
              <a:buFont typeface="Wingdings" pitchFamily="2" charset="2"/>
              <a:buChar char="v"/>
            </a:pPr>
            <a:endParaRPr lang="en-US" sz="2000" b="1" cap="all" dirty="0" smtClean="0">
              <a:solidFill>
                <a:schemeClr val="accent5">
                  <a:lumMod val="60000"/>
                  <a:lumOff val="40000"/>
                </a:schemeClr>
              </a:solidFill>
              <a:latin typeface="Cambria" pitchFamily="18" charset="0"/>
            </a:endParaRPr>
          </a:p>
          <a:p>
            <a:pPr algn="just">
              <a:buFont typeface="Wingdings" pitchFamily="2" charset="2"/>
              <a:buChar char="v"/>
            </a:pPr>
            <a:r>
              <a:rPr lang="en-US" sz="2000" b="1" cap="all" dirty="0" smtClean="0">
                <a:solidFill>
                  <a:schemeClr val="accent5">
                    <a:lumMod val="60000"/>
                    <a:lumOff val="40000"/>
                  </a:schemeClr>
                </a:solidFill>
                <a:latin typeface="Cambria" pitchFamily="18" charset="0"/>
              </a:rPr>
              <a:t> Utilization of harvested rainwater for Industrial </a:t>
            </a:r>
          </a:p>
          <a:p>
            <a:pPr algn="just"/>
            <a:r>
              <a:rPr lang="en-US" sz="2000" b="1" cap="all" dirty="0" smtClean="0">
                <a:solidFill>
                  <a:schemeClr val="accent5">
                    <a:lumMod val="60000"/>
                    <a:lumOff val="40000"/>
                  </a:schemeClr>
                </a:solidFill>
                <a:latin typeface="Cambria" pitchFamily="18" charset="0"/>
              </a:rPr>
              <a:t>     purpose, Irrigation  &amp; during Summer season.</a:t>
            </a:r>
          </a:p>
          <a:p>
            <a:pPr algn="just"/>
            <a:endParaRPr lang="en-US" sz="2000" b="1" cap="all" dirty="0" smtClean="0">
              <a:solidFill>
                <a:schemeClr val="accent5">
                  <a:lumMod val="60000"/>
                  <a:lumOff val="40000"/>
                </a:schemeClr>
              </a:solidFill>
              <a:latin typeface="Cambria" pitchFamily="18" charset="0"/>
            </a:endParaRPr>
          </a:p>
          <a:p>
            <a:pPr algn="just">
              <a:buFont typeface="Wingdings" pitchFamily="2" charset="2"/>
              <a:buChar char="v"/>
            </a:pPr>
            <a:r>
              <a:rPr lang="en-US" sz="2000" b="1" cap="all" dirty="0" smtClean="0">
                <a:solidFill>
                  <a:schemeClr val="accent5">
                    <a:lumMod val="60000"/>
                    <a:lumOff val="40000"/>
                  </a:schemeClr>
                </a:solidFill>
                <a:latin typeface="Cambria" pitchFamily="18" charset="0"/>
              </a:rPr>
              <a:t> Technique of lining IS also suitable for effluent ponds &amp;</a:t>
            </a:r>
          </a:p>
          <a:p>
            <a:pPr algn="just"/>
            <a:r>
              <a:rPr lang="en-US" sz="2000" b="1" cap="all" dirty="0" smtClean="0">
                <a:solidFill>
                  <a:schemeClr val="accent5">
                    <a:lumMod val="60000"/>
                    <a:lumOff val="40000"/>
                  </a:schemeClr>
                </a:solidFill>
                <a:latin typeface="Cambria" pitchFamily="18" charset="0"/>
              </a:rPr>
              <a:t>      channels to reduce soil &amp; ground water contamination.</a:t>
            </a:r>
          </a:p>
          <a:p>
            <a:pPr lvl="0" algn="just"/>
            <a:endParaRPr lang="en-US" b="1" cap="all" dirty="0" smtClean="0">
              <a:solidFill>
                <a:schemeClr val="accent5">
                  <a:lumMod val="60000"/>
                  <a:lumOff val="40000"/>
                </a:schemeClr>
              </a:solidFill>
              <a:latin typeface="Cambria" pitchFamily="18" charset="0"/>
            </a:endParaRPr>
          </a:p>
        </p:txBody>
      </p:sp>
      <p:sp>
        <p:nvSpPr>
          <p:cNvPr id="4" name="TextBox 3"/>
          <p:cNvSpPr txBox="1"/>
          <p:nvPr/>
        </p:nvSpPr>
        <p:spPr>
          <a:xfrm>
            <a:off x="3048000" y="685800"/>
            <a:ext cx="2667000" cy="369332"/>
          </a:xfrm>
          <a:prstGeom prst="rect">
            <a:avLst/>
          </a:prstGeom>
          <a:noFill/>
        </p:spPr>
        <p:txBody>
          <a:bodyPr wrap="square" rtlCol="0">
            <a:spAutoFit/>
          </a:bodyPr>
          <a:lstStyle/>
          <a:p>
            <a:pPr algn="ctr"/>
            <a:r>
              <a:rPr lang="en-US" dirty="0" smtClean="0"/>
              <a:t>…12…</a:t>
            </a:r>
            <a:endParaRPr lang="en-US" dirty="0"/>
          </a:p>
        </p:txBody>
      </p:sp>
    </p:spTree>
  </p:cSld>
  <p:clrMapOvr>
    <a:masterClrMapping/>
  </p:clrMapOvr>
  <p:transition advTm="5000">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219200"/>
            <a:ext cx="8458200" cy="3754874"/>
          </a:xfrm>
          <a:prstGeom prst="rect">
            <a:avLst/>
          </a:prstGeom>
          <a:noFill/>
        </p:spPr>
        <p:txBody>
          <a:bodyPr wrap="square" rtlCol="0">
            <a:spAutoFit/>
          </a:bodyPr>
          <a:lstStyle/>
          <a:p>
            <a:endParaRPr lang="en-US" dirty="0" smtClean="0"/>
          </a:p>
          <a:p>
            <a:pPr algn="ctr"/>
            <a:r>
              <a:rPr lang="en-US" sz="2200" b="1" dirty="0" smtClean="0">
                <a:solidFill>
                  <a:schemeClr val="accent5">
                    <a:lumMod val="40000"/>
                    <a:lumOff val="60000"/>
                  </a:schemeClr>
                </a:solidFill>
                <a:latin typeface="Cambria" pitchFamily="18" charset="0"/>
              </a:rPr>
              <a:t>PIONEER MANUFACTURERS OF </a:t>
            </a:r>
          </a:p>
          <a:p>
            <a:pPr algn="just"/>
            <a:endParaRPr lang="en-US" sz="2200" b="1" dirty="0" smtClean="0">
              <a:solidFill>
                <a:schemeClr val="accent5">
                  <a:lumMod val="40000"/>
                  <a:lumOff val="60000"/>
                </a:schemeClr>
              </a:solidFill>
              <a:latin typeface="Cambria" pitchFamily="18" charset="0"/>
            </a:endParaRPr>
          </a:p>
          <a:p>
            <a:pPr algn="just"/>
            <a:endParaRPr lang="en-US" sz="2200" b="1" dirty="0" smtClean="0">
              <a:solidFill>
                <a:schemeClr val="accent5">
                  <a:lumMod val="40000"/>
                  <a:lumOff val="60000"/>
                </a:schemeClr>
              </a:solidFill>
              <a:latin typeface="Cambria" pitchFamily="18" charset="0"/>
            </a:endParaRPr>
          </a:p>
          <a:p>
            <a:pPr algn="just"/>
            <a:endParaRPr lang="en-US" sz="2200" b="1" dirty="0" smtClean="0">
              <a:solidFill>
                <a:schemeClr val="accent5">
                  <a:lumMod val="40000"/>
                  <a:lumOff val="60000"/>
                </a:schemeClr>
              </a:solidFill>
              <a:latin typeface="Cambria" pitchFamily="18" charset="0"/>
            </a:endParaRPr>
          </a:p>
          <a:p>
            <a:pPr algn="just"/>
            <a:endParaRPr lang="en-US" sz="2200" b="1" dirty="0" smtClean="0">
              <a:solidFill>
                <a:schemeClr val="accent5">
                  <a:lumMod val="40000"/>
                  <a:lumOff val="60000"/>
                </a:schemeClr>
              </a:solidFill>
              <a:latin typeface="Cambria" pitchFamily="18" charset="0"/>
            </a:endParaRPr>
          </a:p>
          <a:p>
            <a:pPr algn="just"/>
            <a:endParaRPr lang="en-US" sz="2200" b="1" dirty="0" smtClean="0">
              <a:solidFill>
                <a:schemeClr val="accent5">
                  <a:lumMod val="40000"/>
                  <a:lumOff val="60000"/>
                </a:schemeClr>
              </a:solidFill>
              <a:latin typeface="Cambria" pitchFamily="18" charset="0"/>
            </a:endParaRPr>
          </a:p>
          <a:p>
            <a:pPr algn="ctr"/>
            <a:r>
              <a:rPr lang="en-US" sz="2200" b="1" dirty="0" smtClean="0">
                <a:solidFill>
                  <a:schemeClr val="accent5">
                    <a:lumMod val="40000"/>
                    <a:lumOff val="60000"/>
                  </a:schemeClr>
                </a:solidFill>
                <a:latin typeface="Cambria" pitchFamily="18" charset="0"/>
              </a:rPr>
              <a:t> </a:t>
            </a:r>
            <a:r>
              <a:rPr lang="en-US" sz="2200" b="1" u="sng" dirty="0" smtClean="0">
                <a:solidFill>
                  <a:srgbClr val="FFFF00"/>
                </a:solidFill>
                <a:latin typeface="Cambria" pitchFamily="18" charset="0"/>
              </a:rPr>
              <a:t>MULTILAYERED PE COMPOSITE MEMBRANES </a:t>
            </a:r>
          </a:p>
          <a:p>
            <a:pPr algn="just"/>
            <a:endParaRPr lang="en-US" sz="2200" b="1" dirty="0" smtClean="0">
              <a:solidFill>
                <a:schemeClr val="accent5">
                  <a:lumMod val="40000"/>
                  <a:lumOff val="60000"/>
                </a:schemeClr>
              </a:solidFill>
              <a:latin typeface="Cambria" pitchFamily="18" charset="0"/>
            </a:endParaRPr>
          </a:p>
          <a:p>
            <a:pPr algn="ctr"/>
            <a:r>
              <a:rPr lang="en-US" sz="2200" b="1" dirty="0" smtClean="0">
                <a:solidFill>
                  <a:schemeClr val="accent5">
                    <a:lumMod val="40000"/>
                    <a:lumOff val="60000"/>
                  </a:schemeClr>
                </a:solidFill>
                <a:latin typeface="Cambria" pitchFamily="18" charset="0"/>
              </a:rPr>
              <a:t>A COST EFFECTIVE &amp; LASTING SOLUTION FOR LEAK PROOF WATER RESERVOIRS</a:t>
            </a:r>
            <a:endParaRPr lang="en-US" sz="2200" b="1" dirty="0">
              <a:solidFill>
                <a:schemeClr val="accent5">
                  <a:lumMod val="40000"/>
                  <a:lumOff val="60000"/>
                </a:schemeClr>
              </a:solidFill>
              <a:latin typeface="Cambria" pitchFamily="18" charset="0"/>
            </a:endParaRPr>
          </a:p>
        </p:txBody>
      </p:sp>
      <p:sp>
        <p:nvSpPr>
          <p:cNvPr id="3" name="Rectangle 2"/>
          <p:cNvSpPr/>
          <p:nvPr/>
        </p:nvSpPr>
        <p:spPr>
          <a:xfrm>
            <a:off x="685800" y="1905001"/>
            <a:ext cx="7696200" cy="1754326"/>
          </a:xfrm>
          <a:prstGeom prst="rect">
            <a:avLst/>
          </a:prstGeom>
          <a:noFill/>
        </p:spPr>
        <p:txBody>
          <a:bodyPr wrap="squar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mbria" pitchFamily="18" charset="0"/>
              </a:rPr>
              <a:t>TEXEL REINFORCED HDPE GEOMEMBRANES</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endParaRPr>
          </a:p>
        </p:txBody>
      </p:sp>
      <p:sp>
        <p:nvSpPr>
          <p:cNvPr id="4" name="TextBox 3"/>
          <p:cNvSpPr txBox="1"/>
          <p:nvPr/>
        </p:nvSpPr>
        <p:spPr>
          <a:xfrm>
            <a:off x="457200" y="609601"/>
            <a:ext cx="8305800" cy="861774"/>
          </a:xfrm>
          <a:prstGeom prst="rect">
            <a:avLst/>
          </a:prstGeom>
          <a:noFill/>
        </p:spPr>
        <p:txBody>
          <a:bodyPr wrap="square" rtlCol="0">
            <a:spAutoFit/>
          </a:bodyPr>
          <a:lstStyle/>
          <a:p>
            <a:r>
              <a:rPr lang="en-US" sz="2500" b="1" u="sng" dirty="0" smtClean="0">
                <a:solidFill>
                  <a:srgbClr val="92D050"/>
                </a:solidFill>
                <a:latin typeface="+mj-lt"/>
              </a:rPr>
              <a:t>INTRODUCTION TO TEXEL INDUSTRIES LIMITED</a:t>
            </a:r>
          </a:p>
          <a:p>
            <a:r>
              <a:rPr lang="en-US" sz="2500" b="1" u="sng" dirty="0" smtClean="0">
                <a:solidFill>
                  <a:srgbClr val="92D050"/>
                </a:solidFill>
                <a:latin typeface="+mj-lt"/>
              </a:rPr>
              <a:t> </a:t>
            </a:r>
            <a:endParaRPr lang="en-US" sz="2500" b="1" u="sng" dirty="0">
              <a:solidFill>
                <a:srgbClr val="92D050"/>
              </a:solidFill>
              <a:latin typeface="+mj-lt"/>
            </a:endParaRPr>
          </a:p>
        </p:txBody>
      </p:sp>
    </p:spTree>
  </p:cSld>
  <p:clrMapOvr>
    <a:masterClrMapping/>
  </p:clrMapOvr>
  <p:transition advTm="5000">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1828800" y="838200"/>
            <a:ext cx="5562600" cy="5334000"/>
          </a:xfrm>
          <a:prstGeom prst="ellipse">
            <a:avLst/>
          </a:prstGeom>
          <a:noFill/>
          <a:ln w="63500"/>
          <a:scene3d>
            <a:camera prst="orthographicFront"/>
            <a:lightRig rig="threePt" dir="t">
              <a:rot lat="0" lon="0" rev="9000000"/>
            </a:lightRig>
          </a:scene3d>
          <a:sp3d>
            <a:bevelT prst="relaxedIns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p:cNvGraphicFramePr/>
          <p:nvPr/>
        </p:nvGraphicFramePr>
        <p:xfrm>
          <a:off x="457200" y="304800"/>
          <a:ext cx="84582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Tm="5000">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
            <a:ext cx="8534400" cy="477054"/>
          </a:xfrm>
          <a:prstGeom prst="rect">
            <a:avLst/>
          </a:prstGeom>
          <a:noFill/>
        </p:spPr>
        <p:txBody>
          <a:bodyPr wrap="square" rtlCol="0">
            <a:spAutoFit/>
          </a:bodyPr>
          <a:lstStyle/>
          <a:p>
            <a:pPr algn="ctr"/>
            <a:r>
              <a:rPr lang="en-US" sz="2500" b="1" u="sng" dirty="0" smtClean="0">
                <a:solidFill>
                  <a:srgbClr val="92D050"/>
                </a:solidFill>
                <a:latin typeface="+mj-lt"/>
              </a:rPr>
              <a:t>HIGHLIGHTS OF TEXEL INDUSTRIES LIMITED</a:t>
            </a:r>
            <a:endParaRPr lang="en-US" sz="2500" b="1" u="sng" dirty="0">
              <a:solidFill>
                <a:srgbClr val="92D050"/>
              </a:solidFill>
              <a:latin typeface="+mj-lt"/>
            </a:endParaRPr>
          </a:p>
        </p:txBody>
      </p:sp>
      <p:sp>
        <p:nvSpPr>
          <p:cNvPr id="3" name="TextBox 2"/>
          <p:cNvSpPr txBox="1"/>
          <p:nvPr/>
        </p:nvSpPr>
        <p:spPr>
          <a:xfrm>
            <a:off x="228600" y="838200"/>
            <a:ext cx="8534400" cy="5509200"/>
          </a:xfrm>
          <a:prstGeom prst="rect">
            <a:avLst/>
          </a:prstGeom>
          <a:noFill/>
        </p:spPr>
        <p:txBody>
          <a:bodyPr wrap="square" rtlCol="0">
            <a:spAutoFit/>
          </a:bodyPr>
          <a:lstStyle/>
          <a:p>
            <a:pPr marL="342900" indent="-342900" algn="just">
              <a:buFontTx/>
              <a:buAutoNum type="arabicPeriod"/>
            </a:pPr>
            <a:r>
              <a:rPr lang="en-US" sz="1600" b="1" dirty="0" smtClean="0">
                <a:solidFill>
                  <a:schemeClr val="accent5">
                    <a:lumMod val="40000"/>
                    <a:lumOff val="60000"/>
                  </a:schemeClr>
                </a:solidFill>
                <a:latin typeface="Cambria" pitchFamily="18" charset="0"/>
              </a:rPr>
              <a:t>1</a:t>
            </a:r>
            <a:r>
              <a:rPr lang="en-US" sz="1600" b="1" baseline="30000" dirty="0" smtClean="0">
                <a:solidFill>
                  <a:schemeClr val="accent5">
                    <a:lumMod val="40000"/>
                    <a:lumOff val="60000"/>
                  </a:schemeClr>
                </a:solidFill>
                <a:latin typeface="Cambria" pitchFamily="18" charset="0"/>
              </a:rPr>
              <a:t>ST</a:t>
            </a:r>
            <a:r>
              <a:rPr lang="en-US" sz="1600" b="1" dirty="0" smtClean="0">
                <a:solidFill>
                  <a:schemeClr val="accent5">
                    <a:lumMod val="40000"/>
                    <a:lumOff val="60000"/>
                  </a:schemeClr>
                </a:solidFill>
                <a:latin typeface="Cambria" pitchFamily="18" charset="0"/>
              </a:rPr>
              <a:t> COMPANY IN INDIA TO OBTAIN </a:t>
            </a:r>
            <a:r>
              <a:rPr lang="en-US" sz="1600" b="1" dirty="0" smtClean="0">
                <a:solidFill>
                  <a:srgbClr val="FFFF00"/>
                </a:solidFill>
                <a:latin typeface="Cambria" pitchFamily="18" charset="0"/>
              </a:rPr>
              <a:t>ISI LICENCE </a:t>
            </a:r>
            <a:r>
              <a:rPr lang="en-US" sz="1600" b="1" dirty="0" smtClean="0">
                <a:solidFill>
                  <a:schemeClr val="accent5">
                    <a:lumMod val="40000"/>
                    <a:lumOff val="60000"/>
                  </a:schemeClr>
                </a:solidFill>
                <a:latin typeface="Cambria" pitchFamily="18" charset="0"/>
              </a:rPr>
              <a:t>FOR </a:t>
            </a:r>
            <a:r>
              <a:rPr lang="en-US" sz="1600" b="1" dirty="0" smtClean="0">
                <a:solidFill>
                  <a:schemeClr val="accent5">
                    <a:lumMod val="60000"/>
                    <a:lumOff val="40000"/>
                  </a:schemeClr>
                </a:solidFill>
                <a:latin typeface="Cambria" pitchFamily="18" charset="0"/>
              </a:rPr>
              <a:t>MARKING UNDER </a:t>
            </a:r>
            <a:r>
              <a:rPr lang="en-US" sz="1600" b="1" dirty="0" smtClean="0">
                <a:solidFill>
                  <a:srgbClr val="FFFF00"/>
                </a:solidFill>
                <a:latin typeface="Cambria" pitchFamily="18" charset="0"/>
              </a:rPr>
              <a:t>IS :15351:2008</a:t>
            </a:r>
          </a:p>
          <a:p>
            <a:pPr marL="342900" indent="-342900" algn="just">
              <a:buAutoNum type="arabicPeriod"/>
            </a:pPr>
            <a:endParaRPr lang="en-US" sz="1600" b="1" dirty="0" smtClean="0">
              <a:solidFill>
                <a:schemeClr val="accent5">
                  <a:lumMod val="40000"/>
                  <a:lumOff val="60000"/>
                </a:schemeClr>
              </a:solidFill>
              <a:latin typeface="Cambria" pitchFamily="18" charset="0"/>
            </a:endParaRPr>
          </a:p>
          <a:p>
            <a:pPr marL="342900" indent="-342900" algn="just">
              <a:buAutoNum type="arabicPeriod"/>
            </a:pPr>
            <a:r>
              <a:rPr lang="en-US" sz="1600" b="1" dirty="0" smtClean="0">
                <a:solidFill>
                  <a:schemeClr val="accent5">
                    <a:lumMod val="40000"/>
                    <a:lumOff val="60000"/>
                  </a:schemeClr>
                </a:solidFill>
                <a:latin typeface="Cambria" pitchFamily="18" charset="0"/>
              </a:rPr>
              <a:t>CARRIES </a:t>
            </a:r>
            <a:r>
              <a:rPr lang="en-US" sz="1600" b="1" dirty="0" smtClean="0">
                <a:solidFill>
                  <a:srgbClr val="FFFF00"/>
                </a:solidFill>
                <a:latin typeface="Cambria" pitchFamily="18" charset="0"/>
              </a:rPr>
              <a:t>ISI MARK AS PER BIS STANDARD IS 15351:2008 </a:t>
            </a:r>
            <a:r>
              <a:rPr lang="en-US" sz="1600" b="1" dirty="0" smtClean="0">
                <a:solidFill>
                  <a:schemeClr val="accent5">
                    <a:lumMod val="40000"/>
                    <a:lumOff val="60000"/>
                  </a:schemeClr>
                </a:solidFill>
                <a:latin typeface="Cambria" pitchFamily="18" charset="0"/>
              </a:rPr>
              <a:t>LAMINATED HDPE WOVEN FABRIC (GEOMEMBRANE) FOR WATER PROOF LINING.</a:t>
            </a:r>
          </a:p>
          <a:p>
            <a:pPr marL="342900" indent="-342900" algn="just">
              <a:buAutoNum type="arabicPeriod"/>
            </a:pPr>
            <a:endParaRPr lang="en-US" sz="1600" b="1" dirty="0" smtClean="0">
              <a:solidFill>
                <a:schemeClr val="accent5">
                  <a:lumMod val="40000"/>
                  <a:lumOff val="60000"/>
                </a:schemeClr>
              </a:solidFill>
              <a:latin typeface="Cambria" pitchFamily="18" charset="0"/>
            </a:endParaRPr>
          </a:p>
          <a:p>
            <a:pPr marL="342900" indent="-342900" algn="just">
              <a:buFontTx/>
              <a:buAutoNum type="arabicPeriod"/>
            </a:pPr>
            <a:r>
              <a:rPr lang="en-US" sz="1600" b="1" dirty="0" smtClean="0">
                <a:solidFill>
                  <a:schemeClr val="accent5">
                    <a:lumMod val="40000"/>
                    <a:lumOff val="60000"/>
                  </a:schemeClr>
                </a:solidFill>
                <a:latin typeface="Cambria" pitchFamily="18" charset="0"/>
              </a:rPr>
              <a:t>OFFERS </a:t>
            </a:r>
            <a:r>
              <a:rPr lang="en-US" sz="1600" b="1" dirty="0" smtClean="0">
                <a:solidFill>
                  <a:srgbClr val="FFFF00"/>
                </a:solidFill>
                <a:latin typeface="Cambria" pitchFamily="18" charset="0"/>
              </a:rPr>
              <a:t>COST EFFECTIVE SOLUTION </a:t>
            </a:r>
            <a:r>
              <a:rPr lang="en-US" sz="1600" b="1" dirty="0" smtClean="0">
                <a:solidFill>
                  <a:schemeClr val="accent5">
                    <a:lumMod val="40000"/>
                    <a:lumOff val="60000"/>
                  </a:schemeClr>
                </a:solidFill>
                <a:latin typeface="Cambria" pitchFamily="18" charset="0"/>
              </a:rPr>
              <a:t>TO </a:t>
            </a:r>
            <a:r>
              <a:rPr lang="en-US" sz="1600" b="1" dirty="0" smtClean="0">
                <a:solidFill>
                  <a:srgbClr val="FFFF00"/>
                </a:solidFill>
                <a:latin typeface="Cambria" pitchFamily="18" charset="0"/>
              </a:rPr>
              <a:t>LIQUID CONTAINEMENT &amp; STORAGE </a:t>
            </a:r>
            <a:r>
              <a:rPr lang="en-US" sz="1600" b="1" dirty="0" smtClean="0">
                <a:solidFill>
                  <a:schemeClr val="accent5">
                    <a:lumMod val="40000"/>
                    <a:lumOff val="60000"/>
                  </a:schemeClr>
                </a:solidFill>
                <a:latin typeface="Cambria" pitchFamily="18" charset="0"/>
              </a:rPr>
              <a:t>WITH ITS </a:t>
            </a:r>
            <a:r>
              <a:rPr lang="en-US" sz="1600" b="1" dirty="0" smtClean="0">
                <a:solidFill>
                  <a:srgbClr val="FFFF00"/>
                </a:solidFill>
                <a:latin typeface="Cambria" pitchFamily="18" charset="0"/>
              </a:rPr>
              <a:t>CLF RANGE OF REINFORCED HDPE GEOMEMBRANE LINING SYSTEMS</a:t>
            </a:r>
          </a:p>
          <a:p>
            <a:pPr marL="342900" indent="-342900" algn="just">
              <a:buAutoNum type="arabicPeriod"/>
            </a:pPr>
            <a:endParaRPr lang="en-US" sz="1600" b="1" dirty="0" smtClean="0">
              <a:solidFill>
                <a:schemeClr val="accent5">
                  <a:lumMod val="40000"/>
                  <a:lumOff val="60000"/>
                </a:schemeClr>
              </a:solidFill>
              <a:latin typeface="Cambria" pitchFamily="18" charset="0"/>
            </a:endParaRPr>
          </a:p>
          <a:p>
            <a:pPr marL="342900" indent="-342900" algn="just">
              <a:buAutoNum type="arabicPeriod"/>
            </a:pPr>
            <a:r>
              <a:rPr lang="en-US" sz="1600" b="1" dirty="0" smtClean="0">
                <a:solidFill>
                  <a:schemeClr val="accent5">
                    <a:lumMod val="40000"/>
                    <a:lumOff val="60000"/>
                  </a:schemeClr>
                </a:solidFill>
                <a:latin typeface="Cambria" pitchFamily="18" charset="0"/>
              </a:rPr>
              <a:t>BEEN AT THE </a:t>
            </a:r>
            <a:r>
              <a:rPr lang="en-US" sz="1600" b="1" dirty="0" smtClean="0">
                <a:solidFill>
                  <a:srgbClr val="FFFF00"/>
                </a:solidFill>
                <a:latin typeface="Cambria" pitchFamily="18" charset="0"/>
              </a:rPr>
              <a:t>FOREFRONT</a:t>
            </a:r>
            <a:r>
              <a:rPr lang="en-US" sz="1600" b="1" dirty="0" smtClean="0">
                <a:solidFill>
                  <a:schemeClr val="accent5">
                    <a:lumMod val="40000"/>
                    <a:lumOff val="60000"/>
                  </a:schemeClr>
                </a:solidFill>
                <a:latin typeface="Cambria" pitchFamily="18" charset="0"/>
              </a:rPr>
              <a:t> OF </a:t>
            </a:r>
            <a:r>
              <a:rPr lang="en-US" sz="1600" b="1" dirty="0" smtClean="0">
                <a:solidFill>
                  <a:srgbClr val="FFFF00"/>
                </a:solidFill>
                <a:latin typeface="Cambria" pitchFamily="18" charset="0"/>
              </a:rPr>
              <a:t>DEVELOPMENT, MANUFACTURE &amp; INSTALLATION </a:t>
            </a:r>
            <a:r>
              <a:rPr lang="en-US" sz="1600" b="1" dirty="0" smtClean="0">
                <a:solidFill>
                  <a:schemeClr val="accent5">
                    <a:lumMod val="40000"/>
                    <a:lumOff val="60000"/>
                  </a:schemeClr>
                </a:solidFill>
                <a:latin typeface="Cambria" pitchFamily="18" charset="0"/>
              </a:rPr>
              <a:t>ON THE GEOMEMBRANE SCENE FOR OVER </a:t>
            </a:r>
            <a:r>
              <a:rPr lang="en-US" sz="1600" b="1" dirty="0" smtClean="0">
                <a:solidFill>
                  <a:srgbClr val="FFFF00"/>
                </a:solidFill>
                <a:latin typeface="Cambria" pitchFamily="18" charset="0"/>
              </a:rPr>
              <a:t>20 YEARS</a:t>
            </a:r>
            <a:r>
              <a:rPr lang="en-US" sz="1600" b="1" dirty="0" smtClean="0">
                <a:solidFill>
                  <a:schemeClr val="accent5">
                    <a:lumMod val="40000"/>
                    <a:lumOff val="60000"/>
                  </a:schemeClr>
                </a:solidFill>
                <a:latin typeface="Cambria" pitchFamily="18" charset="0"/>
              </a:rPr>
              <a:t>.</a:t>
            </a:r>
          </a:p>
          <a:p>
            <a:pPr marL="342900" indent="-342900" algn="just">
              <a:buAutoNum type="arabicPeriod"/>
            </a:pPr>
            <a:endParaRPr lang="en-US" sz="1600" b="1" dirty="0" smtClean="0">
              <a:solidFill>
                <a:schemeClr val="accent5">
                  <a:lumMod val="40000"/>
                  <a:lumOff val="60000"/>
                </a:schemeClr>
              </a:solidFill>
              <a:latin typeface="Cambria" pitchFamily="18" charset="0"/>
            </a:endParaRPr>
          </a:p>
          <a:p>
            <a:pPr marL="342900" indent="-342900" algn="just">
              <a:buAutoNum type="arabicPeriod"/>
            </a:pPr>
            <a:r>
              <a:rPr lang="en-US" sz="1600" b="1" dirty="0" smtClean="0">
                <a:solidFill>
                  <a:schemeClr val="accent5">
                    <a:lumMod val="40000"/>
                    <a:lumOff val="60000"/>
                  </a:schemeClr>
                </a:solidFill>
                <a:latin typeface="Cambria" pitchFamily="18" charset="0"/>
              </a:rPr>
              <a:t>CLOSELY ASSOCIATED WITH BUREAU OF INDIAN STANDARDS FOR FORMATION OF IS SPECIFICATIONS OF REINFORCED HDPE GEOMEMBRANE.</a:t>
            </a:r>
          </a:p>
          <a:p>
            <a:pPr marL="342900" indent="-342900" algn="just">
              <a:buAutoNum type="arabicPeriod"/>
            </a:pPr>
            <a:endParaRPr lang="en-US" sz="1600" b="1" dirty="0" smtClean="0">
              <a:solidFill>
                <a:schemeClr val="accent5">
                  <a:lumMod val="40000"/>
                  <a:lumOff val="60000"/>
                </a:schemeClr>
              </a:solidFill>
              <a:latin typeface="Cambria" pitchFamily="18" charset="0"/>
            </a:endParaRPr>
          </a:p>
          <a:p>
            <a:pPr marL="342900" indent="-342900" algn="just">
              <a:buAutoNum type="arabicPeriod"/>
            </a:pPr>
            <a:r>
              <a:rPr lang="en-US" sz="1600" b="1" dirty="0" smtClean="0">
                <a:solidFill>
                  <a:schemeClr val="accent5">
                    <a:lumMod val="40000"/>
                    <a:lumOff val="60000"/>
                  </a:schemeClr>
                </a:solidFill>
                <a:latin typeface="Cambria" pitchFamily="18" charset="0"/>
              </a:rPr>
              <a:t>INSTUMENTAL IN </a:t>
            </a:r>
            <a:r>
              <a:rPr lang="en-US" sz="1600" b="1" dirty="0" smtClean="0">
                <a:solidFill>
                  <a:srgbClr val="FFFF00"/>
                </a:solidFill>
                <a:latin typeface="Cambria" pitchFamily="18" charset="0"/>
              </a:rPr>
              <a:t>ESTABLISHING</a:t>
            </a:r>
            <a:r>
              <a:rPr lang="en-US" sz="1600" b="1" dirty="0" smtClean="0">
                <a:solidFill>
                  <a:schemeClr val="accent5">
                    <a:lumMod val="40000"/>
                    <a:lumOff val="60000"/>
                  </a:schemeClr>
                </a:solidFill>
                <a:latin typeface="Cambria" pitchFamily="18" charset="0"/>
              </a:rPr>
              <a:t> </a:t>
            </a:r>
            <a:r>
              <a:rPr lang="en-US" sz="1600" b="1" dirty="0" smtClean="0">
                <a:solidFill>
                  <a:srgbClr val="FFFF00"/>
                </a:solidFill>
                <a:latin typeface="Cambria" pitchFamily="18" charset="0"/>
              </a:rPr>
              <a:t>GEOMEMBRANE STANDARDS </a:t>
            </a:r>
            <a:r>
              <a:rPr lang="en-US" sz="1600" b="1" dirty="0" smtClean="0">
                <a:solidFill>
                  <a:schemeClr val="accent5">
                    <a:lumMod val="40000"/>
                    <a:lumOff val="60000"/>
                  </a:schemeClr>
                </a:solidFill>
                <a:latin typeface="Cambria" pitchFamily="18" charset="0"/>
              </a:rPr>
              <a:t>FOR  </a:t>
            </a:r>
            <a:r>
              <a:rPr lang="en-US" sz="1600" b="1" dirty="0" smtClean="0">
                <a:solidFill>
                  <a:srgbClr val="FFFF00"/>
                </a:solidFill>
                <a:latin typeface="Cambria" pitchFamily="18" charset="0"/>
              </a:rPr>
              <a:t>FARM PONDS/ COMMUNITY TANKS </a:t>
            </a:r>
            <a:r>
              <a:rPr lang="en-US" sz="1600" b="1" dirty="0" smtClean="0">
                <a:solidFill>
                  <a:schemeClr val="accent5">
                    <a:lumMod val="60000"/>
                    <a:lumOff val="40000"/>
                  </a:schemeClr>
                </a:solidFill>
                <a:latin typeface="Cambria" pitchFamily="18" charset="0"/>
              </a:rPr>
              <a:t>UNDER </a:t>
            </a:r>
            <a:r>
              <a:rPr lang="en-US" sz="1600" b="1" dirty="0" smtClean="0">
                <a:solidFill>
                  <a:srgbClr val="FFFF00"/>
                </a:solidFill>
                <a:latin typeface="Cambria" pitchFamily="18" charset="0"/>
              </a:rPr>
              <a:t>NATIONAL HORTICULTURE MISSION</a:t>
            </a:r>
            <a:r>
              <a:rPr lang="en-US" sz="1600" b="1" dirty="0" smtClean="0">
                <a:solidFill>
                  <a:schemeClr val="accent5">
                    <a:lumMod val="40000"/>
                    <a:lumOff val="60000"/>
                  </a:schemeClr>
                </a:solidFill>
                <a:latin typeface="Cambria" pitchFamily="18" charset="0"/>
              </a:rPr>
              <a:t> IN THE STATE OF MAHARASHTRA.</a:t>
            </a:r>
          </a:p>
          <a:p>
            <a:pPr marL="342900" indent="-342900" algn="just">
              <a:buAutoNum type="arabicPeriod"/>
            </a:pPr>
            <a:endParaRPr lang="en-US" sz="1600" b="1" dirty="0" smtClean="0">
              <a:solidFill>
                <a:schemeClr val="accent5">
                  <a:lumMod val="40000"/>
                  <a:lumOff val="60000"/>
                </a:schemeClr>
              </a:solidFill>
              <a:latin typeface="Cambria" pitchFamily="18" charset="0"/>
            </a:endParaRPr>
          </a:p>
          <a:p>
            <a:pPr marL="342900" indent="-342900" algn="just">
              <a:buAutoNum type="arabicPeriod"/>
            </a:pPr>
            <a:r>
              <a:rPr lang="en-US" sz="1600" b="1" dirty="0" smtClean="0">
                <a:solidFill>
                  <a:schemeClr val="accent5">
                    <a:lumMod val="40000"/>
                    <a:lumOff val="60000"/>
                  </a:schemeClr>
                </a:solidFill>
                <a:latin typeface="Cambria" pitchFamily="18" charset="0"/>
              </a:rPr>
              <a:t>SINCE 2005 MORE THAN 6000 FARM PONDS/COMMUNITY TANKS HAVE BEEN LINED WITH REINFORCED HDPE GEOMEMBRANE IN THE STATE OF MAHARASHTRA.</a:t>
            </a:r>
          </a:p>
          <a:p>
            <a:pPr marL="342900" indent="-342900" algn="just">
              <a:buAutoNum type="arabicPeriod"/>
            </a:pPr>
            <a:endParaRPr lang="en-US" sz="1600" b="1" dirty="0" smtClean="0">
              <a:solidFill>
                <a:schemeClr val="accent5">
                  <a:lumMod val="40000"/>
                  <a:lumOff val="60000"/>
                </a:schemeClr>
              </a:solidFill>
              <a:latin typeface="Cambria" pitchFamily="18" charset="0"/>
            </a:endParaRPr>
          </a:p>
          <a:p>
            <a:pPr marL="342900" indent="-342900" algn="just">
              <a:buAutoNum type="arabicPeriod"/>
            </a:pPr>
            <a:r>
              <a:rPr lang="en-US" sz="1600" b="1" dirty="0" smtClean="0">
                <a:solidFill>
                  <a:schemeClr val="accent5">
                    <a:lumMod val="40000"/>
                    <a:lumOff val="60000"/>
                  </a:schemeClr>
                </a:solidFill>
                <a:latin typeface="Cambria" pitchFamily="18" charset="0"/>
              </a:rPr>
              <a:t>INSTRUMENTAL IN </a:t>
            </a:r>
            <a:r>
              <a:rPr lang="en-US" sz="1600" b="1" dirty="0" smtClean="0">
                <a:solidFill>
                  <a:srgbClr val="FFFF00"/>
                </a:solidFill>
                <a:latin typeface="Cambria" pitchFamily="18" charset="0"/>
              </a:rPr>
              <a:t>CONSERVATION &amp; STORAGE </a:t>
            </a:r>
            <a:r>
              <a:rPr lang="en-US" sz="1600" b="1" dirty="0" smtClean="0">
                <a:solidFill>
                  <a:schemeClr val="accent5">
                    <a:lumMod val="40000"/>
                    <a:lumOff val="60000"/>
                  </a:schemeClr>
                </a:solidFill>
                <a:latin typeface="Cambria" pitchFamily="18" charset="0"/>
              </a:rPr>
              <a:t>OF </a:t>
            </a:r>
            <a:r>
              <a:rPr lang="en-US" sz="1600" b="1" dirty="0" smtClean="0">
                <a:solidFill>
                  <a:srgbClr val="FFFF00"/>
                </a:solidFill>
                <a:latin typeface="Cambria" pitchFamily="18" charset="0"/>
              </a:rPr>
              <a:t>BILLION  OF LITRES OF WATER</a:t>
            </a:r>
            <a:r>
              <a:rPr lang="en-US" sz="1600" b="1" dirty="0" smtClean="0">
                <a:solidFill>
                  <a:schemeClr val="accent5">
                    <a:lumMod val="40000"/>
                    <a:lumOff val="60000"/>
                  </a:schemeClr>
                </a:solidFill>
                <a:latin typeface="Cambria" pitchFamily="18" charset="0"/>
              </a:rPr>
              <a:t>.</a:t>
            </a:r>
            <a:endParaRPr lang="en-US" sz="1500" dirty="0"/>
          </a:p>
        </p:txBody>
      </p:sp>
    </p:spTree>
  </p:cSld>
  <p:clrMapOvr>
    <a:masterClrMapping/>
  </p:clrMapOvr>
  <p:transition advTm="5000">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9200" y="228600"/>
            <a:ext cx="6553200" cy="477054"/>
          </a:xfrm>
          <a:prstGeom prst="rect">
            <a:avLst/>
          </a:prstGeom>
          <a:noFill/>
        </p:spPr>
        <p:txBody>
          <a:bodyPr wrap="square" rtlCol="0">
            <a:spAutoFit/>
          </a:bodyPr>
          <a:lstStyle/>
          <a:p>
            <a:pPr algn="ctr"/>
            <a:r>
              <a:rPr lang="en-US" sz="2500" b="1" u="sng" dirty="0" smtClean="0">
                <a:solidFill>
                  <a:srgbClr val="92D050"/>
                </a:solidFill>
              </a:rPr>
              <a:t>WHAT IS GEOMEMBRANE?</a:t>
            </a:r>
            <a:endParaRPr lang="en-US" sz="2500" b="1" u="sng" dirty="0">
              <a:solidFill>
                <a:srgbClr val="92D050"/>
              </a:solidFill>
            </a:endParaRPr>
          </a:p>
        </p:txBody>
      </p:sp>
      <p:sp>
        <p:nvSpPr>
          <p:cNvPr id="6" name="TextBox 5"/>
          <p:cNvSpPr txBox="1"/>
          <p:nvPr/>
        </p:nvSpPr>
        <p:spPr>
          <a:xfrm>
            <a:off x="152400" y="838201"/>
            <a:ext cx="8610600" cy="1200329"/>
          </a:xfrm>
          <a:prstGeom prst="rect">
            <a:avLst/>
          </a:prstGeom>
          <a:noFill/>
        </p:spPr>
        <p:txBody>
          <a:bodyPr wrap="square" rtlCol="0">
            <a:spAutoFit/>
          </a:bodyPr>
          <a:lstStyle/>
          <a:p>
            <a:pPr algn="just"/>
            <a:r>
              <a:rPr lang="en-US" b="1" dirty="0" smtClean="0">
                <a:solidFill>
                  <a:schemeClr val="accent5">
                    <a:lumMod val="60000"/>
                    <a:lumOff val="40000"/>
                  </a:schemeClr>
                </a:solidFill>
                <a:latin typeface="Cambria" pitchFamily="18" charset="0"/>
              </a:rPr>
              <a:t>GEOMEMBRANES ARE LOW PERMEABILITY SYNTHETIC LINERS USED TO CONTROL FLUID OR GAS MIGRATION WITHIN SOIL, ROCK, EARTH OR ANY OTHER GEOTECHNICAL MATERIAL, AS INTERGRAL PART OF MANMADE PRODUCT, STRUCTURE OR SYSTEM</a:t>
            </a:r>
            <a:r>
              <a:rPr lang="en-US" dirty="0" smtClean="0"/>
              <a:t>.</a:t>
            </a:r>
          </a:p>
        </p:txBody>
      </p:sp>
      <p:sp>
        <p:nvSpPr>
          <p:cNvPr id="7" name="TextBox 6"/>
          <p:cNvSpPr txBox="1"/>
          <p:nvPr/>
        </p:nvSpPr>
        <p:spPr>
          <a:xfrm>
            <a:off x="228600" y="2286000"/>
            <a:ext cx="8686800" cy="477054"/>
          </a:xfrm>
          <a:prstGeom prst="rect">
            <a:avLst/>
          </a:prstGeom>
          <a:noFill/>
        </p:spPr>
        <p:txBody>
          <a:bodyPr wrap="square" rtlCol="0">
            <a:spAutoFit/>
          </a:bodyPr>
          <a:lstStyle/>
          <a:p>
            <a:pPr algn="ctr"/>
            <a:r>
              <a:rPr lang="en-US" sz="2500" b="1" u="sng" dirty="0" smtClean="0">
                <a:solidFill>
                  <a:srgbClr val="92D050"/>
                </a:solidFill>
                <a:latin typeface="+mj-lt"/>
              </a:rPr>
              <a:t>TEXEL REINFORCED HDPE GEOMEMBRANE</a:t>
            </a:r>
            <a:endParaRPr lang="en-US" sz="2500" b="1" u="sng" dirty="0">
              <a:solidFill>
                <a:srgbClr val="92D050"/>
              </a:solidFill>
              <a:latin typeface="+mj-lt"/>
            </a:endParaRPr>
          </a:p>
        </p:txBody>
      </p:sp>
      <p:sp>
        <p:nvSpPr>
          <p:cNvPr id="8" name="TextBox 7"/>
          <p:cNvSpPr txBox="1"/>
          <p:nvPr/>
        </p:nvSpPr>
        <p:spPr>
          <a:xfrm>
            <a:off x="228600" y="3048001"/>
            <a:ext cx="8686800" cy="1846659"/>
          </a:xfrm>
          <a:prstGeom prst="rect">
            <a:avLst/>
          </a:prstGeom>
          <a:noFill/>
          <a:effectLst>
            <a:glow rad="228600">
              <a:schemeClr val="accent6">
                <a:satMod val="175000"/>
                <a:alpha val="40000"/>
              </a:schemeClr>
            </a:glow>
          </a:effectLst>
        </p:spPr>
        <p:txBody>
          <a:bodyPr wrap="square" rtlCol="0">
            <a:spAutoFit/>
          </a:bodyPr>
          <a:lstStyle/>
          <a:p>
            <a:pPr marL="342900" indent="-342900" algn="ctr"/>
            <a:r>
              <a:rPr lang="en-US" b="1" dirty="0" smtClean="0">
                <a:solidFill>
                  <a:schemeClr val="accent5">
                    <a:lumMod val="60000"/>
                    <a:lumOff val="40000"/>
                  </a:schemeClr>
                </a:solidFill>
                <a:latin typeface="Cambria" pitchFamily="18" charset="0"/>
              </a:rPr>
              <a:t>MANUFACTURERD USING HIGHLY  TECHNICAL &amp; CONTROLLED</a:t>
            </a:r>
          </a:p>
          <a:p>
            <a:pPr marL="342900" indent="-342900" algn="ctr"/>
            <a:r>
              <a:rPr lang="en-US" b="1" dirty="0" smtClean="0">
                <a:solidFill>
                  <a:schemeClr val="accent5">
                    <a:lumMod val="60000"/>
                    <a:lumOff val="40000"/>
                  </a:schemeClr>
                </a:solidFill>
                <a:latin typeface="Cambria" pitchFamily="18" charset="0"/>
              </a:rPr>
              <a:t>MANUFACTURING PROCESS. </a:t>
            </a:r>
          </a:p>
          <a:p>
            <a:pPr marL="342900" indent="-342900" algn="just"/>
            <a:endParaRPr lang="en-US" b="1" dirty="0" smtClean="0">
              <a:solidFill>
                <a:schemeClr val="accent5">
                  <a:lumMod val="60000"/>
                  <a:lumOff val="40000"/>
                </a:schemeClr>
              </a:solidFill>
              <a:latin typeface="Cambria" pitchFamily="18" charset="0"/>
            </a:endParaRPr>
          </a:p>
          <a:p>
            <a:pPr marL="342900" indent="-342900" algn="ctr"/>
            <a:r>
              <a:rPr lang="en-US" b="1" dirty="0" smtClean="0">
                <a:solidFill>
                  <a:schemeClr val="accent5">
                    <a:lumMod val="60000"/>
                    <a:lumOff val="40000"/>
                  </a:schemeClr>
                </a:solidFill>
                <a:latin typeface="Cambria" pitchFamily="18" charset="0"/>
              </a:rPr>
              <a:t>TIGHTLY WOVEN </a:t>
            </a:r>
            <a:r>
              <a:rPr lang="en-US" sz="2000" b="1" dirty="0" smtClean="0">
                <a:solidFill>
                  <a:srgbClr val="FFFF00"/>
                </a:solidFill>
                <a:latin typeface="Cambria" pitchFamily="18" charset="0"/>
              </a:rPr>
              <a:t>“</a:t>
            </a:r>
            <a:r>
              <a:rPr lang="en-US" sz="2000" b="1" u="sng" dirty="0" smtClean="0">
                <a:solidFill>
                  <a:srgbClr val="FFFF00"/>
                </a:solidFill>
                <a:latin typeface="Cambria" pitchFamily="18" charset="0"/>
              </a:rPr>
              <a:t>GEOTEXTILES”</a:t>
            </a:r>
            <a:r>
              <a:rPr lang="en-US" sz="2000" b="1" dirty="0" smtClean="0">
                <a:solidFill>
                  <a:schemeClr val="accent5">
                    <a:lumMod val="60000"/>
                    <a:lumOff val="40000"/>
                  </a:schemeClr>
                </a:solidFill>
                <a:latin typeface="Cambria" pitchFamily="18" charset="0"/>
              </a:rPr>
              <a:t> </a:t>
            </a:r>
            <a:r>
              <a:rPr lang="en-US" b="1" dirty="0" smtClean="0">
                <a:solidFill>
                  <a:schemeClr val="accent5">
                    <a:lumMod val="60000"/>
                    <a:lumOff val="40000"/>
                  </a:schemeClr>
                </a:solidFill>
                <a:latin typeface="Cambria" pitchFamily="18" charset="0"/>
              </a:rPr>
              <a:t>ARE BONDED ON</a:t>
            </a:r>
          </a:p>
          <a:p>
            <a:pPr marL="342900" indent="-342900" algn="ctr"/>
            <a:r>
              <a:rPr lang="en-US" b="1" dirty="0" smtClean="0">
                <a:solidFill>
                  <a:schemeClr val="accent5">
                    <a:lumMod val="60000"/>
                    <a:lumOff val="40000"/>
                  </a:schemeClr>
                </a:solidFill>
                <a:latin typeface="Cambria" pitchFamily="18" charset="0"/>
              </a:rPr>
              <a:t>BOTH SIDES OF GEOMEMBRANE WITH </a:t>
            </a:r>
            <a:r>
              <a:rPr lang="en-US" b="1" dirty="0" smtClean="0">
                <a:solidFill>
                  <a:srgbClr val="FFFF00"/>
                </a:solidFill>
                <a:latin typeface="Cambria" pitchFamily="18" charset="0"/>
              </a:rPr>
              <a:t>“</a:t>
            </a:r>
            <a:r>
              <a:rPr lang="en-US" sz="2000" b="1" u="sng" dirty="0" smtClean="0">
                <a:solidFill>
                  <a:srgbClr val="FFFF00"/>
                </a:solidFill>
                <a:latin typeface="Cambria" pitchFamily="18" charset="0"/>
              </a:rPr>
              <a:t>POLYMER COMPOUND” </a:t>
            </a:r>
            <a:r>
              <a:rPr lang="en-US" b="1" dirty="0" smtClean="0">
                <a:solidFill>
                  <a:schemeClr val="accent5">
                    <a:lumMod val="60000"/>
                    <a:lumOff val="40000"/>
                  </a:schemeClr>
                </a:solidFill>
                <a:latin typeface="Cambria" pitchFamily="18" charset="0"/>
              </a:rPr>
              <a:t>MAKING A</a:t>
            </a:r>
          </a:p>
          <a:p>
            <a:pPr marL="342900" indent="-342900" algn="ctr"/>
            <a:r>
              <a:rPr lang="en-US" sz="2000" b="1" dirty="0" smtClean="0">
                <a:solidFill>
                  <a:schemeClr val="accent5">
                    <a:lumMod val="60000"/>
                    <a:lumOff val="40000"/>
                  </a:schemeClr>
                </a:solidFill>
                <a:latin typeface="Cambria" pitchFamily="18" charset="0"/>
              </a:rPr>
              <a:t>COMBINED PRODUCT</a:t>
            </a:r>
            <a:endParaRPr lang="en-US" sz="2000" b="1" u="sng" dirty="0" smtClean="0">
              <a:solidFill>
                <a:srgbClr val="FFC000"/>
              </a:solidFill>
              <a:latin typeface="Cambria" pitchFamily="18" charset="0"/>
            </a:endParaRPr>
          </a:p>
        </p:txBody>
      </p:sp>
      <p:sp>
        <p:nvSpPr>
          <p:cNvPr id="9" name="Rectangle 8"/>
          <p:cNvSpPr/>
          <p:nvPr/>
        </p:nvSpPr>
        <p:spPr>
          <a:xfrm>
            <a:off x="304800" y="5181600"/>
            <a:ext cx="8839200" cy="553998"/>
          </a:xfrm>
          <a:prstGeom prst="rect">
            <a:avLst/>
          </a:prstGeom>
          <a:noFill/>
          <a:effectLst>
            <a:glow rad="101600">
              <a:srgbClr val="FF00FF">
                <a:alpha val="60000"/>
              </a:srgbClr>
            </a:glow>
          </a:effectLst>
          <a:scene3d>
            <a:camera prst="obliqueBottomRight"/>
            <a:lightRig rig="contrasting" dir="t">
              <a:rot lat="0" lon="0" rev="4500000"/>
            </a:lightRig>
          </a:scene3d>
          <a:sp3d>
            <a:bevelT w="114300" prst="artDeco"/>
          </a:sp3d>
        </p:spPr>
        <p:txBody>
          <a:bodyPr wrap="square" lIns="91440" tIns="45720" rIns="91440" bIns="45720">
            <a:spAutoFit/>
            <a:sp3d contourW="6350" prstMaterial="metal">
              <a:bevelT w="127000" h="31750" prst="relaxedInset"/>
              <a:contourClr>
                <a:schemeClr val="accent1">
                  <a:shade val="75000"/>
                </a:schemeClr>
              </a:contourClr>
            </a:sp3d>
          </a:bodyPr>
          <a:lstStyle/>
          <a:p>
            <a:pPr algn="ctr"/>
            <a:r>
              <a:rPr lang="en-US" sz="3000" b="1" cap="all" dirty="0" smtClean="0">
                <a:ln w="0">
                  <a:solidFill>
                    <a:schemeClr val="tx1"/>
                  </a:solidFill>
                </a:ln>
                <a:effectLst>
                  <a:reflection blurRad="12700" stA="50000" endPos="50000" dist="5000" dir="5400000" sy="-100000" rotWithShape="0"/>
                </a:effectLst>
              </a:rPr>
              <a:t>“Reinforced hdpe geomembrane”</a:t>
            </a:r>
            <a:endParaRPr lang="en-US" sz="3000" b="1" cap="all" spc="0" dirty="0">
              <a:ln w="0">
                <a:solidFill>
                  <a:schemeClr val="tx1"/>
                </a:solidFill>
              </a:ln>
              <a:effectLst>
                <a:reflection blurRad="12700" stA="50000" endPos="50000" dist="5000" dir="5400000" sy="-100000" rotWithShape="0"/>
              </a:effectLst>
            </a:endParaRPr>
          </a:p>
        </p:txBody>
      </p:sp>
    </p:spTree>
  </p:cSld>
  <p:clrMapOvr>
    <a:masterClrMapping/>
  </p:clrMapOvr>
  <p:transition advTm="5000">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533400" y="1219201"/>
          <a:ext cx="8001000" cy="368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Tm="5000">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457200" y="304800"/>
          <a:ext cx="84582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Tm="5000">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914400"/>
            <a:ext cx="8305800" cy="5693866"/>
          </a:xfrm>
          <a:prstGeom prst="rect">
            <a:avLst/>
          </a:prstGeom>
          <a:noFill/>
        </p:spPr>
        <p:txBody>
          <a:bodyPr wrap="square" rtlCol="0">
            <a:spAutoFit/>
          </a:bodyPr>
          <a:lstStyle/>
          <a:p>
            <a:pPr marL="342900" indent="-342900" algn="just">
              <a:buAutoNum type="arabicPeriod"/>
            </a:pPr>
            <a:r>
              <a:rPr lang="en-US" b="1" cap="all" dirty="0" smtClean="0">
                <a:solidFill>
                  <a:schemeClr val="accent5">
                    <a:lumMod val="60000"/>
                    <a:lumOff val="40000"/>
                  </a:schemeClr>
                </a:solidFill>
                <a:latin typeface="Cambria" pitchFamily="18" charset="0"/>
              </a:rPr>
              <a:t>Unique 7 Layer construction offers excellent barrier function.</a:t>
            </a:r>
          </a:p>
          <a:p>
            <a:pPr marL="342900" indent="-342900" algn="just"/>
            <a:endParaRPr lang="en-US" b="1" cap="all" dirty="0" smtClean="0">
              <a:solidFill>
                <a:schemeClr val="accent5">
                  <a:lumMod val="60000"/>
                  <a:lumOff val="40000"/>
                </a:schemeClr>
              </a:solidFill>
              <a:latin typeface="Cambria" pitchFamily="18" charset="0"/>
            </a:endParaRPr>
          </a:p>
          <a:p>
            <a:pPr marL="342900" indent="-342900" algn="just"/>
            <a:endParaRPr lang="en-US" b="1" cap="all" dirty="0" smtClean="0">
              <a:solidFill>
                <a:schemeClr val="accent5">
                  <a:lumMod val="60000"/>
                  <a:lumOff val="40000"/>
                </a:schemeClr>
              </a:solidFill>
              <a:latin typeface="Cambria" pitchFamily="18" charset="0"/>
            </a:endParaRPr>
          </a:p>
          <a:p>
            <a:pPr marL="342900" indent="-342900" algn="just"/>
            <a:r>
              <a:rPr lang="en-US" sz="1000" b="1" cap="all" dirty="0" smtClean="0">
                <a:solidFill>
                  <a:schemeClr val="accent5">
                    <a:lumMod val="60000"/>
                    <a:lumOff val="40000"/>
                  </a:schemeClr>
                </a:solidFill>
                <a:latin typeface="Cambria" pitchFamily="18" charset="0"/>
              </a:rPr>
              <a:t>                                        </a:t>
            </a:r>
          </a:p>
          <a:p>
            <a:pPr marL="342900" indent="-342900" algn="just"/>
            <a:r>
              <a:rPr lang="en-US" sz="1000" b="1" cap="all" dirty="0" smtClean="0">
                <a:solidFill>
                  <a:schemeClr val="accent5">
                    <a:lumMod val="60000"/>
                    <a:lumOff val="40000"/>
                  </a:schemeClr>
                </a:solidFill>
                <a:latin typeface="Cambria" pitchFamily="18" charset="0"/>
              </a:rPr>
              <a:t>                                                                </a:t>
            </a:r>
          </a:p>
          <a:p>
            <a:pPr marL="342900" indent="-342900" algn="just"/>
            <a:r>
              <a:rPr lang="en-US" sz="1000" b="1" cap="all" dirty="0" smtClean="0">
                <a:solidFill>
                  <a:schemeClr val="accent5">
                    <a:lumMod val="60000"/>
                    <a:lumOff val="40000"/>
                  </a:schemeClr>
                </a:solidFill>
                <a:latin typeface="Cambria" pitchFamily="18" charset="0"/>
              </a:rPr>
              <a:t>                                                                 Melt Coating</a:t>
            </a:r>
          </a:p>
          <a:p>
            <a:pPr marL="342900" indent="-342900" algn="just"/>
            <a:r>
              <a:rPr lang="en-US" sz="1000" b="1" cap="all" dirty="0" smtClean="0">
                <a:solidFill>
                  <a:schemeClr val="accent5">
                    <a:lumMod val="60000"/>
                    <a:lumOff val="40000"/>
                  </a:schemeClr>
                </a:solidFill>
                <a:latin typeface="Cambria" pitchFamily="18" charset="0"/>
              </a:rPr>
              <a:t>                                               Woven Reinforcement</a:t>
            </a:r>
          </a:p>
          <a:p>
            <a:pPr marL="342900" indent="-342900" algn="just"/>
            <a:r>
              <a:rPr lang="en-US" sz="1000" b="1" cap="all" dirty="0" smtClean="0">
                <a:solidFill>
                  <a:schemeClr val="accent5">
                    <a:lumMod val="60000"/>
                    <a:lumOff val="40000"/>
                  </a:schemeClr>
                </a:solidFill>
                <a:latin typeface="Cambria" pitchFamily="18" charset="0"/>
              </a:rPr>
              <a:t>                                                                  Melt coating</a:t>
            </a:r>
          </a:p>
          <a:p>
            <a:pPr marL="342900" indent="-342900" algn="just"/>
            <a:r>
              <a:rPr lang="en-US" sz="1000" b="1" cap="all" dirty="0" smtClean="0">
                <a:solidFill>
                  <a:schemeClr val="accent5">
                    <a:lumMod val="60000"/>
                    <a:lumOff val="40000"/>
                  </a:schemeClr>
                </a:solidFill>
                <a:latin typeface="Cambria" pitchFamily="18" charset="0"/>
              </a:rPr>
              <a:t>                                                </a:t>
            </a:r>
          </a:p>
          <a:p>
            <a:pPr marL="342900" indent="-342900" algn="just"/>
            <a:r>
              <a:rPr lang="en-US" sz="1000" b="1" cap="all" dirty="0" smtClean="0">
                <a:solidFill>
                  <a:schemeClr val="accent5">
                    <a:lumMod val="60000"/>
                    <a:lumOff val="40000"/>
                  </a:schemeClr>
                </a:solidFill>
                <a:latin typeface="Cambria" pitchFamily="18" charset="0"/>
              </a:rPr>
              <a:t>                                                 Woven Reinforcement</a:t>
            </a:r>
          </a:p>
          <a:p>
            <a:pPr marL="342900" indent="-342900" algn="just"/>
            <a:r>
              <a:rPr lang="en-US" sz="1000" b="1" cap="all" dirty="0" smtClean="0">
                <a:solidFill>
                  <a:schemeClr val="accent5">
                    <a:lumMod val="60000"/>
                    <a:lumOff val="40000"/>
                  </a:schemeClr>
                </a:solidFill>
                <a:latin typeface="Cambria" pitchFamily="18" charset="0"/>
              </a:rPr>
              <a:t>                                                                       Melt coating    </a:t>
            </a:r>
          </a:p>
          <a:p>
            <a:pPr marL="342900" indent="-342900" algn="just"/>
            <a:r>
              <a:rPr lang="en-US" sz="1000" b="1" cap="all" dirty="0" smtClean="0">
                <a:solidFill>
                  <a:schemeClr val="accent5">
                    <a:lumMod val="60000"/>
                    <a:lumOff val="40000"/>
                  </a:schemeClr>
                </a:solidFill>
                <a:latin typeface="Cambria" pitchFamily="18" charset="0"/>
              </a:rPr>
              <a:t>                                          Woven reinforcement</a:t>
            </a:r>
          </a:p>
          <a:p>
            <a:pPr marL="342900" indent="-342900" algn="just"/>
            <a:r>
              <a:rPr lang="en-US" sz="1000" b="1" cap="all" dirty="0" smtClean="0">
                <a:solidFill>
                  <a:schemeClr val="accent5">
                    <a:lumMod val="60000"/>
                    <a:lumOff val="40000"/>
                  </a:schemeClr>
                </a:solidFill>
                <a:latin typeface="Cambria" pitchFamily="18" charset="0"/>
              </a:rPr>
              <a:t>                                                                 Melt coating</a:t>
            </a:r>
          </a:p>
          <a:p>
            <a:pPr marL="342900" indent="-342900" algn="just"/>
            <a:endParaRPr lang="en-US" sz="1000" b="1" cap="all" dirty="0" smtClean="0">
              <a:solidFill>
                <a:schemeClr val="accent5">
                  <a:lumMod val="60000"/>
                  <a:lumOff val="40000"/>
                </a:schemeClr>
              </a:solidFill>
              <a:latin typeface="Cambria" pitchFamily="18" charset="0"/>
            </a:endParaRPr>
          </a:p>
          <a:p>
            <a:pPr marL="342900" indent="-342900" algn="just"/>
            <a:r>
              <a:rPr lang="en-US" sz="1000" b="1" cap="all" dirty="0" smtClean="0">
                <a:solidFill>
                  <a:schemeClr val="accent5">
                    <a:lumMod val="60000"/>
                    <a:lumOff val="40000"/>
                  </a:schemeClr>
                </a:solidFill>
                <a:latin typeface="Cambria" pitchFamily="18" charset="0"/>
              </a:rPr>
              <a:t>                                                                  </a:t>
            </a:r>
          </a:p>
          <a:p>
            <a:pPr marL="342900" indent="-342900" algn="just"/>
            <a:r>
              <a:rPr lang="en-US" b="1" cap="all" dirty="0" smtClean="0">
                <a:solidFill>
                  <a:schemeClr val="accent5">
                    <a:lumMod val="60000"/>
                    <a:lumOff val="40000"/>
                  </a:schemeClr>
                </a:solidFill>
                <a:latin typeface="Cambria" pitchFamily="18" charset="0"/>
              </a:rPr>
              <a:t>2.   Enhanced properties than conventional Film type Liners.</a:t>
            </a:r>
          </a:p>
          <a:p>
            <a:pPr marL="342900" indent="-342900" algn="just"/>
            <a:r>
              <a:rPr lang="en-US" b="1" cap="all" dirty="0" smtClean="0">
                <a:solidFill>
                  <a:schemeClr val="accent5">
                    <a:lumMod val="60000"/>
                    <a:lumOff val="40000"/>
                  </a:schemeClr>
                </a:solidFill>
                <a:latin typeface="Cambria" pitchFamily="18" charset="0"/>
              </a:rPr>
              <a:t>3.   High Performance at low installed cost.</a:t>
            </a:r>
          </a:p>
          <a:p>
            <a:pPr marL="342900" indent="-342900" algn="just"/>
            <a:endParaRPr lang="en-US" b="1" cap="all" dirty="0" smtClean="0">
              <a:solidFill>
                <a:schemeClr val="accent5">
                  <a:lumMod val="60000"/>
                  <a:lumOff val="40000"/>
                </a:schemeClr>
              </a:solidFill>
              <a:latin typeface="Cambria" pitchFamily="18" charset="0"/>
            </a:endParaRPr>
          </a:p>
          <a:p>
            <a:pPr marL="342900" indent="-342900" algn="just"/>
            <a:r>
              <a:rPr lang="en-US" b="1" cap="all" dirty="0" smtClean="0">
                <a:solidFill>
                  <a:schemeClr val="accent5">
                    <a:lumMod val="60000"/>
                    <a:lumOff val="40000"/>
                  </a:schemeClr>
                </a:solidFill>
                <a:latin typeface="Cambria" pitchFamily="18" charset="0"/>
              </a:rPr>
              <a:t>4.   wide applications in Various Fields.</a:t>
            </a:r>
          </a:p>
          <a:p>
            <a:pPr marL="342900" indent="-342900" algn="just"/>
            <a:r>
              <a:rPr lang="en-US" b="1" cap="all" dirty="0" smtClean="0">
                <a:solidFill>
                  <a:schemeClr val="accent5">
                    <a:lumMod val="60000"/>
                    <a:lumOff val="40000"/>
                  </a:schemeClr>
                </a:solidFill>
                <a:latin typeface="Cambria" pitchFamily="18" charset="0"/>
              </a:rPr>
              <a:t>      (Agricultural &amp; Irrigation, Industrial, Environmental) </a:t>
            </a:r>
          </a:p>
          <a:p>
            <a:pPr marL="342900" indent="-342900" algn="just"/>
            <a:endParaRPr lang="en-US" b="1" cap="all" dirty="0" smtClean="0">
              <a:solidFill>
                <a:schemeClr val="accent5">
                  <a:lumMod val="60000"/>
                  <a:lumOff val="40000"/>
                </a:schemeClr>
              </a:solidFill>
              <a:latin typeface="Cambria" pitchFamily="18" charset="0"/>
            </a:endParaRPr>
          </a:p>
          <a:p>
            <a:pPr marL="342900" indent="-342900" algn="just"/>
            <a:r>
              <a:rPr lang="en-US" b="1" cap="all" dirty="0" smtClean="0">
                <a:solidFill>
                  <a:schemeClr val="accent5">
                    <a:lumMod val="60000"/>
                    <a:lumOff val="40000"/>
                  </a:schemeClr>
                </a:solidFill>
                <a:latin typeface="Cambria" pitchFamily="18" charset="0"/>
              </a:rPr>
              <a:t>5. </a:t>
            </a:r>
            <a:r>
              <a:rPr lang="en-US" b="1" dirty="0" smtClean="0">
                <a:solidFill>
                  <a:schemeClr val="accent5">
                    <a:lumMod val="40000"/>
                    <a:lumOff val="60000"/>
                  </a:schemeClr>
                </a:solidFill>
                <a:latin typeface="Cambria" pitchFamily="18" charset="0"/>
              </a:rPr>
              <a:t>MAHARASHTRA POLLUTION CONTROL BOARD HAS EVALUATED OUR  GEOMEMBRANE &amp; APPROVED FOR USE AS SEEPAGE PREVENTION LINING  IN </a:t>
            </a:r>
            <a:r>
              <a:rPr lang="en-US" b="1" dirty="0" smtClean="0">
                <a:solidFill>
                  <a:srgbClr val="FFFF00"/>
                </a:solidFill>
                <a:latin typeface="Cambria" pitchFamily="18" charset="0"/>
              </a:rPr>
              <a:t>SPENT WASH LAGOONS </a:t>
            </a:r>
            <a:r>
              <a:rPr lang="en-US" b="1" dirty="0" smtClean="0">
                <a:solidFill>
                  <a:schemeClr val="accent5">
                    <a:lumMod val="40000"/>
                    <a:lumOff val="60000"/>
                  </a:schemeClr>
                </a:solidFill>
                <a:latin typeface="Cambria" pitchFamily="18" charset="0"/>
              </a:rPr>
              <a:t>&amp; </a:t>
            </a:r>
            <a:r>
              <a:rPr lang="en-US" b="1" dirty="0" smtClean="0">
                <a:solidFill>
                  <a:srgbClr val="FFFF00"/>
                </a:solidFill>
                <a:latin typeface="Cambria" pitchFamily="18" charset="0"/>
              </a:rPr>
              <a:t>TANKS &amp; BIO- COMPOSTING YARD</a:t>
            </a:r>
            <a:r>
              <a:rPr lang="en-US" b="1" dirty="0" smtClean="0">
                <a:solidFill>
                  <a:schemeClr val="accent5">
                    <a:lumMod val="40000"/>
                    <a:lumOff val="60000"/>
                  </a:schemeClr>
                </a:solidFill>
                <a:latin typeface="Cambria" pitchFamily="18" charset="0"/>
              </a:rPr>
              <a:t>.</a:t>
            </a:r>
            <a:endParaRPr lang="en-US" dirty="0"/>
          </a:p>
        </p:txBody>
      </p:sp>
      <p:sp>
        <p:nvSpPr>
          <p:cNvPr id="3" name="TextBox 2"/>
          <p:cNvSpPr txBox="1"/>
          <p:nvPr/>
        </p:nvSpPr>
        <p:spPr>
          <a:xfrm>
            <a:off x="228600" y="457200"/>
            <a:ext cx="8686800" cy="477054"/>
          </a:xfrm>
          <a:prstGeom prst="rect">
            <a:avLst/>
          </a:prstGeom>
          <a:noFill/>
        </p:spPr>
        <p:txBody>
          <a:bodyPr wrap="square" rtlCol="0">
            <a:spAutoFit/>
          </a:bodyPr>
          <a:lstStyle/>
          <a:p>
            <a:pPr algn="ctr"/>
            <a:r>
              <a:rPr lang="en-US" sz="2400" b="1" dirty="0" smtClean="0">
                <a:solidFill>
                  <a:srgbClr val="92D050"/>
                </a:solidFill>
              </a:rPr>
              <a:t> </a:t>
            </a:r>
            <a:r>
              <a:rPr lang="en-US" sz="2400" b="1" u="sng" dirty="0" smtClean="0">
                <a:solidFill>
                  <a:srgbClr val="92D050"/>
                </a:solidFill>
              </a:rPr>
              <a:t>WHY ONLY TEXEL REINFORCED GEOMEMBRANE </a:t>
            </a:r>
            <a:r>
              <a:rPr lang="en-US" sz="2500" b="1" u="sng" dirty="0" smtClean="0">
                <a:solidFill>
                  <a:srgbClr val="92D050"/>
                </a:solidFill>
              </a:rPr>
              <a:t>?</a:t>
            </a:r>
            <a:endParaRPr lang="en-US" sz="2500" b="1" u="sng" dirty="0">
              <a:solidFill>
                <a:srgbClr val="92D050"/>
              </a:solidFill>
            </a:endParaRPr>
          </a:p>
        </p:txBody>
      </p:sp>
      <p:cxnSp>
        <p:nvCxnSpPr>
          <p:cNvPr id="7" name="Straight Arrow Connector 6"/>
          <p:cNvCxnSpPr/>
          <p:nvPr/>
        </p:nvCxnSpPr>
        <p:spPr>
          <a:xfrm rot="10800000">
            <a:off x="3505200" y="2514600"/>
            <a:ext cx="99060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a:off x="3505200" y="2743200"/>
            <a:ext cx="106680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a:off x="3505200" y="2362200"/>
            <a:ext cx="99060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a:off x="3505200" y="2971800"/>
            <a:ext cx="106680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3505200" y="3124200"/>
            <a:ext cx="106680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3276600" y="3352800"/>
            <a:ext cx="106680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3429000" y="3505200"/>
            <a:ext cx="106680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1371600"/>
            <a:ext cx="3733800" cy="923330"/>
          </a:xfrm>
          <a:prstGeom prst="rect">
            <a:avLst/>
          </a:prstGeom>
          <a:noFill/>
        </p:spPr>
        <p:txBody>
          <a:bodyPr wrap="square" rtlCol="0">
            <a:spAutoFit/>
          </a:bodyPr>
          <a:lstStyle/>
          <a:p>
            <a:pPr marL="342900" indent="-342900" algn="just"/>
            <a:endParaRPr lang="en-US" b="1" cap="all" dirty="0" smtClean="0">
              <a:solidFill>
                <a:schemeClr val="accent5">
                  <a:lumMod val="60000"/>
                  <a:lumOff val="40000"/>
                </a:schemeClr>
              </a:solidFill>
              <a:latin typeface="Cambria" pitchFamily="18" charset="0"/>
            </a:endParaRPr>
          </a:p>
          <a:p>
            <a:pPr marL="342900" indent="-342900" algn="just"/>
            <a:endParaRPr lang="en-US" b="1" cap="all" dirty="0" smtClean="0">
              <a:solidFill>
                <a:schemeClr val="accent5">
                  <a:lumMod val="60000"/>
                  <a:lumOff val="40000"/>
                </a:schemeClr>
              </a:solidFill>
              <a:latin typeface="Cambria" pitchFamily="18" charset="0"/>
            </a:endParaRPr>
          </a:p>
          <a:p>
            <a:pPr marL="342900" indent="-342900" algn="just"/>
            <a:endParaRPr lang="en-US" dirty="0"/>
          </a:p>
        </p:txBody>
      </p:sp>
      <p:pic>
        <p:nvPicPr>
          <p:cNvPr id="22" name="Picture 3"/>
          <p:cNvPicPr>
            <a:picLocks noChangeAspect="1" noChangeArrowheads="1"/>
          </p:cNvPicPr>
          <p:nvPr/>
        </p:nvPicPr>
        <p:blipFill>
          <a:blip r:embed="rId2"/>
          <a:srcRect l="4148" t="1304" r="1735" b="1304"/>
          <a:stretch>
            <a:fillRect/>
          </a:stretch>
        </p:blipFill>
        <p:spPr bwMode="auto">
          <a:xfrm>
            <a:off x="4267200" y="1295400"/>
            <a:ext cx="3276600" cy="2352431"/>
          </a:xfrm>
          <a:prstGeom prst="rect">
            <a:avLst/>
          </a:prstGeom>
          <a:noFill/>
          <a:ln w="9525">
            <a:solidFill>
              <a:srgbClr val="66FF33"/>
            </a:solidFill>
            <a:miter lim="800000"/>
            <a:headEnd/>
            <a:tailEnd/>
          </a:ln>
          <a:effectLst/>
        </p:spPr>
      </p:pic>
    </p:spTree>
  </p:cSld>
  <p:clrMapOvr>
    <a:masterClrMapping/>
  </p:clrMapOvr>
  <p:transition advTm="5000">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63562"/>
          </a:xfrm>
        </p:spPr>
        <p:txBody>
          <a:bodyPr>
            <a:normAutofit fontScale="90000"/>
          </a:bodyPr>
          <a:lstStyle/>
          <a:p>
            <a:pPr algn="ctr"/>
            <a:r>
              <a:rPr lang="en-US" b="1" u="sng" dirty="0" smtClean="0">
                <a:solidFill>
                  <a:srgbClr val="92D050"/>
                </a:solidFill>
                <a:latin typeface="Cambria" pitchFamily="18" charset="0"/>
              </a:rPr>
              <a:t>Sources of water</a:t>
            </a:r>
            <a:endParaRPr lang="en-US" b="1" u="sng" dirty="0">
              <a:solidFill>
                <a:srgbClr val="92D050"/>
              </a:solidFill>
              <a:latin typeface="Cambria" pitchFamily="18" charset="0"/>
            </a:endParaRPr>
          </a:p>
        </p:txBody>
      </p:sp>
      <p:graphicFrame>
        <p:nvGraphicFramePr>
          <p:cNvPr id="5" name="Content Placeholder 4"/>
          <p:cNvGraphicFramePr>
            <a:graphicFrameLocks noGrp="1"/>
          </p:cNvGraphicFramePr>
          <p:nvPr>
            <p:ph sz="quarter" idx="1"/>
          </p:nvPr>
        </p:nvGraphicFramePr>
        <p:xfrm>
          <a:off x="0" y="1066800"/>
          <a:ext cx="4114800" cy="3810000"/>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3"/>
          <p:cNvSpPr>
            <a:spLocks noGrp="1"/>
          </p:cNvSpPr>
          <p:nvPr>
            <p:ph sz="quarter" idx="2"/>
          </p:nvPr>
        </p:nvSpPr>
        <p:spPr>
          <a:xfrm>
            <a:off x="4038600" y="1524000"/>
            <a:ext cx="4572000" cy="4648200"/>
          </a:xfrm>
        </p:spPr>
        <p:txBody>
          <a:bodyPr>
            <a:noAutofit/>
          </a:bodyPr>
          <a:lstStyle/>
          <a:p>
            <a:pPr>
              <a:buClr>
                <a:srgbClr val="F7711F"/>
              </a:buClr>
            </a:pPr>
            <a:r>
              <a:rPr lang="en-US" sz="2000" b="1" dirty="0" smtClean="0">
                <a:latin typeface="Cambria" pitchFamily="18" charset="0"/>
              </a:rPr>
              <a:t>Surface water (41%) is the major    source of water for the industries followed by groundwater (35%) and municipal water (24%). </a:t>
            </a:r>
          </a:p>
          <a:p>
            <a:pPr>
              <a:buClr>
                <a:srgbClr val="FF9900"/>
              </a:buClr>
            </a:pPr>
            <a:r>
              <a:rPr lang="en-US" sz="2000" b="1" dirty="0" smtClean="0">
                <a:latin typeface="Cambria" pitchFamily="18" charset="0"/>
              </a:rPr>
              <a:t>The use of municipal water is limited to industries located in urban/ peri-urban areas (See Figure 1). </a:t>
            </a:r>
          </a:p>
          <a:p>
            <a:pPr>
              <a:buClr>
                <a:srgbClr val="FFC000"/>
              </a:buClr>
            </a:pPr>
            <a:r>
              <a:rPr lang="en-US" sz="2000" b="1" dirty="0" smtClean="0">
                <a:latin typeface="Cambria" pitchFamily="18" charset="0"/>
              </a:rPr>
              <a:t> A vast majority of industries use surface and groundwater in conjunction with groundwater being relied as a source when surface water availability is on a decline &amp; is impacting  the industrial processes.</a:t>
            </a:r>
            <a:endParaRPr lang="en-US" sz="2000" b="1" dirty="0">
              <a:latin typeface="Cambria" pitchFamily="18" charset="0"/>
            </a:endParaRPr>
          </a:p>
        </p:txBody>
      </p:sp>
    </p:spTree>
  </p:cSld>
  <p:clrMapOvr>
    <a:masterClrMapping/>
  </p:clrMapOvr>
  <p:transition advTm="5000">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amond(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81000"/>
            <a:ext cx="8686800" cy="430887"/>
          </a:xfrm>
          <a:prstGeom prst="rect">
            <a:avLst/>
          </a:prstGeom>
          <a:noFill/>
        </p:spPr>
        <p:txBody>
          <a:bodyPr wrap="square" rtlCol="0">
            <a:spAutoFit/>
          </a:bodyPr>
          <a:lstStyle/>
          <a:p>
            <a:pPr algn="ctr"/>
            <a:r>
              <a:rPr lang="en-US" sz="2200" b="1" u="sng" dirty="0" smtClean="0">
                <a:solidFill>
                  <a:srgbClr val="92D050"/>
                </a:solidFill>
              </a:rPr>
              <a:t>CRITICAL ISSUES FOR SELECTION OF PLASTIC LINER </a:t>
            </a:r>
            <a:endParaRPr lang="en-US" sz="2200" b="1" u="sng" dirty="0">
              <a:solidFill>
                <a:srgbClr val="92D050"/>
              </a:solidFill>
            </a:endParaRPr>
          </a:p>
        </p:txBody>
      </p:sp>
      <p:sp>
        <p:nvSpPr>
          <p:cNvPr id="3" name="TextBox 2"/>
          <p:cNvSpPr txBox="1"/>
          <p:nvPr/>
        </p:nvSpPr>
        <p:spPr>
          <a:xfrm>
            <a:off x="533400" y="914400"/>
            <a:ext cx="8382000" cy="923330"/>
          </a:xfrm>
          <a:prstGeom prst="rect">
            <a:avLst/>
          </a:prstGeom>
          <a:noFill/>
        </p:spPr>
        <p:txBody>
          <a:bodyPr wrap="square" rtlCol="0">
            <a:spAutoFit/>
          </a:bodyPr>
          <a:lstStyle/>
          <a:p>
            <a:pPr marL="342900" indent="-342900">
              <a:buAutoNum type="arabicPeriod"/>
            </a:pPr>
            <a:r>
              <a:rPr lang="en-US" b="1" dirty="0" smtClean="0">
                <a:solidFill>
                  <a:schemeClr val="accent5">
                    <a:lumMod val="60000"/>
                    <a:lumOff val="40000"/>
                  </a:schemeClr>
                </a:solidFill>
                <a:latin typeface="Cambria" pitchFamily="18" charset="0"/>
              </a:rPr>
              <a:t>CONVENTIONAL LDPE SHEETS EXHIBIT VERY LOW CRITICAL, MECHANICAL &amp; HYDROLIC RESISTANCE PROPERTIES SUCH AS TENSILE STRENGTH, TEAR &amp; PUNCTURE RESISTANCE.  (REF. TABLE BELOW)</a:t>
            </a:r>
          </a:p>
        </p:txBody>
      </p:sp>
      <p:graphicFrame>
        <p:nvGraphicFramePr>
          <p:cNvPr id="4" name="Table 3"/>
          <p:cNvGraphicFramePr>
            <a:graphicFrameLocks noGrp="1"/>
          </p:cNvGraphicFramePr>
          <p:nvPr/>
        </p:nvGraphicFramePr>
        <p:xfrm>
          <a:off x="762000" y="1905000"/>
          <a:ext cx="7924800" cy="2111090"/>
        </p:xfrm>
        <a:graphic>
          <a:graphicData uri="http://schemas.openxmlformats.org/drawingml/2006/table">
            <a:tbl>
              <a:tblPr firstRow="1" bandRow="1">
                <a:tableStyleId>{5C22544A-7EE6-4342-B048-85BDC9FD1C3A}</a:tableStyleId>
              </a:tblPr>
              <a:tblGrid>
                <a:gridCol w="1485900"/>
                <a:gridCol w="1627414"/>
                <a:gridCol w="1415143"/>
                <a:gridCol w="1273629"/>
                <a:gridCol w="2122714"/>
              </a:tblGrid>
              <a:tr h="657510">
                <a:tc>
                  <a:txBody>
                    <a:bodyPr/>
                    <a:lstStyle/>
                    <a:p>
                      <a:r>
                        <a:rPr lang="en-US" sz="1200" dirty="0" smtClean="0"/>
                        <a:t>CRITICAL PROPERTIES</a:t>
                      </a:r>
                      <a:endParaRPr lang="en-US" sz="1200" dirty="0"/>
                    </a:p>
                  </a:txBody>
                  <a:tcPr/>
                </a:tc>
                <a:tc>
                  <a:txBody>
                    <a:bodyPr/>
                    <a:lstStyle/>
                    <a:p>
                      <a:r>
                        <a:rPr lang="en-US" sz="1200" dirty="0" smtClean="0">
                          <a:solidFill>
                            <a:schemeClr val="tx1"/>
                          </a:solidFill>
                        </a:rPr>
                        <a:t>REINFORCED HDPE GEOMEMBRANE </a:t>
                      </a:r>
                      <a:r>
                        <a:rPr lang="en-US" sz="1200" baseline="0" dirty="0" smtClean="0">
                          <a:solidFill>
                            <a:schemeClr val="tx1"/>
                          </a:solidFill>
                        </a:rPr>
                        <a:t> 0.5 MM THICK</a:t>
                      </a:r>
                      <a:endParaRPr lang="en-US" sz="1200" dirty="0">
                        <a:solidFill>
                          <a:schemeClr val="tx1"/>
                        </a:solidFill>
                      </a:endParaRPr>
                    </a:p>
                  </a:txBody>
                  <a:tcPr>
                    <a:solidFill>
                      <a:srgbClr val="006600"/>
                    </a:solidFill>
                  </a:tcPr>
                </a:tc>
                <a:tc>
                  <a:txBody>
                    <a:bodyPr/>
                    <a:lstStyle/>
                    <a:p>
                      <a:r>
                        <a:rPr lang="en-US" sz="1200" dirty="0" smtClean="0"/>
                        <a:t>CONVENTIONAL FILM 1.0 MM THICK</a:t>
                      </a:r>
                      <a:endParaRPr lang="en-US" sz="1200" dirty="0"/>
                    </a:p>
                  </a:txBody>
                  <a:tcPr/>
                </a:tc>
                <a:tc>
                  <a:txBody>
                    <a:bodyPr/>
                    <a:lstStyle/>
                    <a:p>
                      <a:r>
                        <a:rPr lang="en-US" sz="1200" dirty="0" smtClean="0"/>
                        <a:t>REINFORCED HDPE GEOMEMBRANE  1.0 MM THICK</a:t>
                      </a:r>
                      <a:endParaRPr lang="en-US" sz="1200" dirty="0"/>
                    </a:p>
                  </a:txBody>
                  <a:tcPr>
                    <a:solidFill>
                      <a:srgbClr val="006600"/>
                    </a:solidFill>
                  </a:tcPr>
                </a:tc>
                <a:tc>
                  <a:txBody>
                    <a:bodyPr/>
                    <a:lstStyle/>
                    <a:p>
                      <a:r>
                        <a:rPr lang="en-US" sz="1200" dirty="0" smtClean="0"/>
                        <a:t>CONVENTIONAL FILM 1.5 MM</a:t>
                      </a:r>
                      <a:endParaRPr lang="en-US" sz="1200" dirty="0"/>
                    </a:p>
                  </a:txBody>
                  <a:tcPr/>
                </a:tc>
              </a:tr>
              <a:tr h="469650">
                <a:tc>
                  <a:txBody>
                    <a:bodyPr/>
                    <a:lstStyle/>
                    <a:p>
                      <a:pPr algn="ctr"/>
                      <a:r>
                        <a:rPr lang="en-US" sz="1200" b="1" dirty="0" smtClean="0">
                          <a:latin typeface="Cambria" pitchFamily="18" charset="0"/>
                        </a:rPr>
                        <a:t>TENSILE (N/mm)</a:t>
                      </a:r>
                      <a:endParaRPr lang="en-US" sz="1200" b="1" dirty="0">
                        <a:latin typeface="Cambria" pitchFamily="18" charset="0"/>
                      </a:endParaRPr>
                    </a:p>
                  </a:txBody>
                  <a:tcPr/>
                </a:tc>
                <a:tc>
                  <a:txBody>
                    <a:bodyPr/>
                    <a:lstStyle/>
                    <a:p>
                      <a:pPr algn="ctr"/>
                      <a:r>
                        <a:rPr lang="en-US" sz="1200" b="1" dirty="0" smtClean="0">
                          <a:solidFill>
                            <a:schemeClr val="tx1"/>
                          </a:solidFill>
                          <a:latin typeface="Cambria" pitchFamily="18" charset="0"/>
                        </a:rPr>
                        <a:t>28</a:t>
                      </a:r>
                      <a:endParaRPr lang="en-US" sz="1200" b="1" dirty="0">
                        <a:solidFill>
                          <a:schemeClr val="tx1"/>
                        </a:solidFill>
                        <a:latin typeface="Cambria" pitchFamily="18" charset="0"/>
                      </a:endParaRPr>
                    </a:p>
                  </a:txBody>
                  <a:tcPr>
                    <a:solidFill>
                      <a:srgbClr val="006600"/>
                    </a:solidFill>
                  </a:tcPr>
                </a:tc>
                <a:tc>
                  <a:txBody>
                    <a:bodyPr/>
                    <a:lstStyle/>
                    <a:p>
                      <a:pPr algn="ctr"/>
                      <a:r>
                        <a:rPr lang="en-US" sz="1200" b="1" dirty="0" smtClean="0">
                          <a:latin typeface="Cambria" pitchFamily="18" charset="0"/>
                        </a:rPr>
                        <a:t>28</a:t>
                      </a:r>
                      <a:endParaRPr lang="en-US" sz="1200" b="1" dirty="0">
                        <a:latin typeface="Cambria" pitchFamily="18" charset="0"/>
                      </a:endParaRPr>
                    </a:p>
                  </a:txBody>
                  <a:tcPr/>
                </a:tc>
                <a:tc>
                  <a:txBody>
                    <a:bodyPr/>
                    <a:lstStyle/>
                    <a:p>
                      <a:pPr algn="ctr"/>
                      <a:r>
                        <a:rPr lang="en-US" sz="1200" b="1" dirty="0" smtClean="0">
                          <a:solidFill>
                            <a:schemeClr val="tx1"/>
                          </a:solidFill>
                          <a:latin typeface="Cambria" pitchFamily="18" charset="0"/>
                        </a:rPr>
                        <a:t>54</a:t>
                      </a:r>
                      <a:endParaRPr lang="en-US" sz="1200" b="1" dirty="0">
                        <a:solidFill>
                          <a:schemeClr val="tx1"/>
                        </a:solidFill>
                        <a:latin typeface="Cambria" pitchFamily="18" charset="0"/>
                      </a:endParaRPr>
                    </a:p>
                  </a:txBody>
                  <a:tcPr>
                    <a:solidFill>
                      <a:srgbClr val="006600"/>
                    </a:solidFill>
                  </a:tcPr>
                </a:tc>
                <a:tc>
                  <a:txBody>
                    <a:bodyPr/>
                    <a:lstStyle/>
                    <a:p>
                      <a:pPr algn="ctr"/>
                      <a:r>
                        <a:rPr lang="en-US" sz="1200" b="1" dirty="0" smtClean="0">
                          <a:latin typeface="Cambria" pitchFamily="18" charset="0"/>
                        </a:rPr>
                        <a:t>41</a:t>
                      </a:r>
                    </a:p>
                    <a:p>
                      <a:pPr algn="ctr"/>
                      <a:endParaRPr lang="en-US" sz="1200" b="1" dirty="0">
                        <a:latin typeface="Cambria" pitchFamily="18" charset="0"/>
                      </a:endParaRPr>
                    </a:p>
                  </a:txBody>
                  <a:tcPr/>
                </a:tc>
              </a:tr>
              <a:tr h="317800">
                <a:tc>
                  <a:txBody>
                    <a:bodyPr/>
                    <a:lstStyle/>
                    <a:p>
                      <a:pPr algn="ctr"/>
                      <a:r>
                        <a:rPr lang="en-US" sz="1200" b="1" dirty="0" smtClean="0">
                          <a:latin typeface="Cambria" pitchFamily="18" charset="0"/>
                        </a:rPr>
                        <a:t>TEAR</a:t>
                      </a:r>
                      <a:r>
                        <a:rPr lang="en-US" sz="1200" b="1" baseline="0" dirty="0" smtClean="0">
                          <a:latin typeface="Cambria" pitchFamily="18" charset="0"/>
                        </a:rPr>
                        <a:t> (N)</a:t>
                      </a:r>
                      <a:endParaRPr lang="en-US" sz="1200" b="1" dirty="0">
                        <a:latin typeface="Cambria" pitchFamily="18" charset="0"/>
                      </a:endParaRPr>
                    </a:p>
                  </a:txBody>
                  <a:tcPr/>
                </a:tc>
                <a:tc>
                  <a:txBody>
                    <a:bodyPr/>
                    <a:lstStyle/>
                    <a:p>
                      <a:pPr algn="ctr"/>
                      <a:r>
                        <a:rPr lang="en-US" sz="1200" b="1" dirty="0" smtClean="0">
                          <a:solidFill>
                            <a:schemeClr val="tx1"/>
                          </a:solidFill>
                          <a:latin typeface="Cambria" pitchFamily="18" charset="0"/>
                        </a:rPr>
                        <a:t>150</a:t>
                      </a:r>
                      <a:endParaRPr lang="en-US" sz="1200" b="1" dirty="0">
                        <a:solidFill>
                          <a:schemeClr val="tx1"/>
                        </a:solidFill>
                        <a:latin typeface="Cambria" pitchFamily="18" charset="0"/>
                      </a:endParaRPr>
                    </a:p>
                  </a:txBody>
                  <a:tcPr>
                    <a:solidFill>
                      <a:srgbClr val="006600"/>
                    </a:solidFill>
                  </a:tcPr>
                </a:tc>
                <a:tc>
                  <a:txBody>
                    <a:bodyPr/>
                    <a:lstStyle/>
                    <a:p>
                      <a:pPr algn="ctr"/>
                      <a:r>
                        <a:rPr lang="en-US" sz="1200" b="1" dirty="0" smtClean="0">
                          <a:latin typeface="Cambria" pitchFamily="18" charset="0"/>
                        </a:rPr>
                        <a:t>133</a:t>
                      </a:r>
                      <a:endParaRPr lang="en-US" sz="1200" b="1" dirty="0">
                        <a:latin typeface="Cambria" pitchFamily="18" charset="0"/>
                      </a:endParaRPr>
                    </a:p>
                  </a:txBody>
                  <a:tcPr/>
                </a:tc>
                <a:tc>
                  <a:txBody>
                    <a:bodyPr/>
                    <a:lstStyle/>
                    <a:p>
                      <a:pPr algn="ctr"/>
                      <a:r>
                        <a:rPr lang="en-US" sz="1200" b="1" dirty="0" smtClean="0">
                          <a:solidFill>
                            <a:schemeClr val="tx1"/>
                          </a:solidFill>
                          <a:latin typeface="Cambria" pitchFamily="18" charset="0"/>
                        </a:rPr>
                        <a:t>250</a:t>
                      </a:r>
                      <a:endParaRPr lang="en-US" sz="1200" b="1" dirty="0">
                        <a:solidFill>
                          <a:schemeClr val="tx1"/>
                        </a:solidFill>
                        <a:latin typeface="Cambria" pitchFamily="18" charset="0"/>
                      </a:endParaRPr>
                    </a:p>
                  </a:txBody>
                  <a:tcPr>
                    <a:solidFill>
                      <a:srgbClr val="006600"/>
                    </a:solidFill>
                  </a:tcPr>
                </a:tc>
                <a:tc>
                  <a:txBody>
                    <a:bodyPr/>
                    <a:lstStyle/>
                    <a:p>
                      <a:pPr algn="ctr"/>
                      <a:r>
                        <a:rPr lang="en-US" sz="1200" b="1" dirty="0" smtClean="0">
                          <a:latin typeface="Cambria" pitchFamily="18" charset="0"/>
                        </a:rPr>
                        <a:t>200</a:t>
                      </a:r>
                      <a:endParaRPr lang="en-US" sz="1200" b="1" dirty="0">
                        <a:latin typeface="Cambria" pitchFamily="18" charset="0"/>
                      </a:endParaRPr>
                    </a:p>
                  </a:txBody>
                  <a:tcPr/>
                </a:tc>
              </a:tr>
              <a:tr h="317800">
                <a:tc>
                  <a:txBody>
                    <a:bodyPr/>
                    <a:lstStyle/>
                    <a:p>
                      <a:pPr algn="ctr"/>
                      <a:r>
                        <a:rPr lang="en-US" sz="1200" b="1" dirty="0" smtClean="0">
                          <a:latin typeface="Cambria" pitchFamily="18" charset="0"/>
                        </a:rPr>
                        <a:t>PUNCTURE (N)</a:t>
                      </a:r>
                      <a:endParaRPr lang="en-US" sz="1200" b="1" dirty="0">
                        <a:latin typeface="Cambria" pitchFamily="18" charset="0"/>
                      </a:endParaRPr>
                    </a:p>
                  </a:txBody>
                  <a:tcPr/>
                </a:tc>
                <a:tc>
                  <a:txBody>
                    <a:bodyPr/>
                    <a:lstStyle/>
                    <a:p>
                      <a:pPr algn="ctr"/>
                      <a:r>
                        <a:rPr lang="en-US" sz="1200" b="1" dirty="0" smtClean="0">
                          <a:solidFill>
                            <a:schemeClr val="tx1"/>
                          </a:solidFill>
                          <a:latin typeface="Cambria" pitchFamily="18" charset="0"/>
                        </a:rPr>
                        <a:t>400</a:t>
                      </a:r>
                      <a:endParaRPr lang="en-US" sz="1200" b="1" dirty="0">
                        <a:solidFill>
                          <a:schemeClr val="tx1"/>
                        </a:solidFill>
                        <a:latin typeface="Cambria" pitchFamily="18" charset="0"/>
                      </a:endParaRPr>
                    </a:p>
                  </a:txBody>
                  <a:tcPr>
                    <a:solidFill>
                      <a:srgbClr val="006600"/>
                    </a:solidFill>
                  </a:tcPr>
                </a:tc>
                <a:tc>
                  <a:txBody>
                    <a:bodyPr/>
                    <a:lstStyle/>
                    <a:p>
                      <a:pPr algn="ctr"/>
                      <a:r>
                        <a:rPr lang="en-US" sz="1200" b="1" dirty="0" smtClean="0">
                          <a:latin typeface="Cambria" pitchFamily="18" charset="0"/>
                        </a:rPr>
                        <a:t>320</a:t>
                      </a:r>
                      <a:endParaRPr lang="en-US" sz="1200" b="1" dirty="0">
                        <a:latin typeface="Cambria" pitchFamily="18" charset="0"/>
                      </a:endParaRPr>
                    </a:p>
                  </a:txBody>
                  <a:tcPr/>
                </a:tc>
                <a:tc>
                  <a:txBody>
                    <a:bodyPr/>
                    <a:lstStyle/>
                    <a:p>
                      <a:pPr algn="ctr"/>
                      <a:r>
                        <a:rPr lang="en-US" sz="1200" b="1" dirty="0" smtClean="0">
                          <a:solidFill>
                            <a:schemeClr val="tx1"/>
                          </a:solidFill>
                          <a:latin typeface="Cambria" pitchFamily="18" charset="0"/>
                        </a:rPr>
                        <a:t>750</a:t>
                      </a:r>
                      <a:endParaRPr lang="en-US" sz="1200" b="1" dirty="0">
                        <a:solidFill>
                          <a:schemeClr val="tx1"/>
                        </a:solidFill>
                        <a:latin typeface="Cambria" pitchFamily="18" charset="0"/>
                      </a:endParaRPr>
                    </a:p>
                  </a:txBody>
                  <a:tcPr>
                    <a:solidFill>
                      <a:srgbClr val="006600"/>
                    </a:solidFill>
                  </a:tcPr>
                </a:tc>
                <a:tc>
                  <a:txBody>
                    <a:bodyPr/>
                    <a:lstStyle/>
                    <a:p>
                      <a:pPr algn="ctr"/>
                      <a:r>
                        <a:rPr lang="en-US" sz="1200" b="1" dirty="0" smtClean="0">
                          <a:latin typeface="Cambria" pitchFamily="18" charset="0"/>
                        </a:rPr>
                        <a:t>480</a:t>
                      </a:r>
                      <a:endParaRPr lang="en-US" sz="1200" b="1" dirty="0">
                        <a:latin typeface="Cambria" pitchFamily="18" charset="0"/>
                      </a:endParaRPr>
                    </a:p>
                  </a:txBody>
                  <a:tcPr/>
                </a:tc>
              </a:tr>
            </a:tbl>
          </a:graphicData>
        </a:graphic>
      </p:graphicFrame>
      <p:sp>
        <p:nvSpPr>
          <p:cNvPr id="5" name="TextBox 4"/>
          <p:cNvSpPr txBox="1"/>
          <p:nvPr/>
        </p:nvSpPr>
        <p:spPr>
          <a:xfrm>
            <a:off x="304800" y="4191000"/>
            <a:ext cx="8458200" cy="646331"/>
          </a:xfrm>
          <a:prstGeom prst="rect">
            <a:avLst/>
          </a:prstGeom>
          <a:noFill/>
        </p:spPr>
        <p:txBody>
          <a:bodyPr wrap="square" rtlCol="0">
            <a:spAutoFit/>
          </a:bodyPr>
          <a:lstStyle/>
          <a:p>
            <a:pPr marL="342900" indent="-342900">
              <a:buAutoNum type="arabicPeriod" startAt="2"/>
            </a:pPr>
            <a:r>
              <a:rPr lang="en-US" b="1" dirty="0" smtClean="0">
                <a:solidFill>
                  <a:schemeClr val="accent5">
                    <a:lumMod val="60000"/>
                    <a:lumOff val="40000"/>
                  </a:schemeClr>
                </a:solidFill>
                <a:latin typeface="Cambria" pitchFamily="18" charset="0"/>
              </a:rPr>
              <a:t>THE CONSTRUCTION OF LAGOONS, PONDS &amp; LANDFILLS IS DONE MANUALLY  UNDER CONTROLLED COST.</a:t>
            </a:r>
          </a:p>
        </p:txBody>
      </p:sp>
    </p:spTree>
  </p:cSld>
  <p:clrMapOvr>
    <a:masterClrMapping/>
  </p:clrMapOvr>
  <p:transition advTm="5000">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0"/>
            <a:ext cx="8458200" cy="3323987"/>
          </a:xfrm>
          <a:prstGeom prst="rect">
            <a:avLst/>
          </a:prstGeom>
        </p:spPr>
        <p:txBody>
          <a:bodyPr wrap="square">
            <a:spAutoFit/>
          </a:bodyPr>
          <a:lstStyle/>
          <a:p>
            <a:pPr marL="342900" indent="-342900">
              <a:buAutoNum type="arabicPeriod" startAt="2"/>
            </a:pPr>
            <a:r>
              <a:rPr lang="en-US" b="1" dirty="0" smtClean="0">
                <a:solidFill>
                  <a:schemeClr val="accent5">
                    <a:lumMod val="60000"/>
                    <a:lumOff val="40000"/>
                  </a:schemeClr>
                </a:solidFill>
                <a:latin typeface="Cambria" pitchFamily="18" charset="0"/>
              </a:rPr>
              <a:t>DURING LAYING,  FIXING, JOINING &amp; COVERING OF LINING SYSTEMS THE THIN FILMS ARE SUBJECT TO VARIOUS KIND OF ABUSES. HENCE THERE IS A TENDENCY OF FILM TYPE LINING MATERIAL GETTING DAMAGED.</a:t>
            </a:r>
          </a:p>
          <a:p>
            <a:pPr marL="342900" indent="-342900"/>
            <a:endParaRPr lang="en-US" b="1" dirty="0" smtClean="0">
              <a:solidFill>
                <a:schemeClr val="accent5">
                  <a:lumMod val="60000"/>
                  <a:lumOff val="40000"/>
                </a:schemeClr>
              </a:solidFill>
              <a:latin typeface="Cambria" pitchFamily="18" charset="0"/>
            </a:endParaRPr>
          </a:p>
          <a:p>
            <a:pPr marL="342900" indent="-342900"/>
            <a:r>
              <a:rPr lang="en-US" b="1" cap="all" dirty="0" smtClean="0">
                <a:solidFill>
                  <a:schemeClr val="accent5">
                    <a:lumMod val="60000"/>
                    <a:lumOff val="40000"/>
                  </a:schemeClr>
                </a:solidFill>
                <a:latin typeface="Cambria" pitchFamily="18" charset="0"/>
              </a:rPr>
              <a:t>3.    However, this factor is not known to the contractor and therefore the lining system which has been put in place is already having ruptures and pinholes even before it is operational.</a:t>
            </a:r>
            <a:endParaRPr lang="en-US" b="1" dirty="0" smtClean="0">
              <a:solidFill>
                <a:schemeClr val="accent5">
                  <a:lumMod val="60000"/>
                  <a:lumOff val="40000"/>
                </a:schemeClr>
              </a:solidFill>
              <a:latin typeface="Cambria" pitchFamily="18" charset="0"/>
            </a:endParaRPr>
          </a:p>
          <a:p>
            <a:pPr algn="ctr"/>
            <a:r>
              <a:rPr lang="en-US" sz="1600" b="1" dirty="0" smtClean="0">
                <a:solidFill>
                  <a:srgbClr val="FFFF00"/>
                </a:solidFill>
                <a:latin typeface="Cambria" pitchFamily="18" charset="0"/>
              </a:rPr>
              <a:t>The photographs below show the membrane carried away by the wind. At such a high wind velocity LDPE/Conventional Films tear easily. Geomembrane has Good Tensile Strength &amp; high tear resistance &amp; hence could withstand high wind pressure without getting damaged</a:t>
            </a:r>
            <a:r>
              <a:rPr lang="en-US" b="1" dirty="0" smtClean="0">
                <a:solidFill>
                  <a:srgbClr val="FFFF00"/>
                </a:solidFill>
                <a:latin typeface="Cambria" pitchFamily="18" charset="0"/>
              </a:rPr>
              <a:t>.</a:t>
            </a:r>
          </a:p>
        </p:txBody>
      </p:sp>
      <p:pic>
        <p:nvPicPr>
          <p:cNvPr id="1026" name="Picture 2" descr="E:\Mrunalini\Photographs\Anil Patil Photographs\Arjun Haribhau Desai\IMG_20130822_133441_0.jpg"/>
          <p:cNvPicPr>
            <a:picLocks noChangeArrowheads="1"/>
          </p:cNvPicPr>
          <p:nvPr/>
        </p:nvPicPr>
        <p:blipFill>
          <a:blip r:embed="rId2" cstate="print"/>
          <a:srcRect/>
          <a:stretch>
            <a:fillRect/>
          </a:stretch>
        </p:blipFill>
        <p:spPr bwMode="auto">
          <a:xfrm>
            <a:off x="4648200" y="3810000"/>
            <a:ext cx="4114800" cy="2834640"/>
          </a:xfrm>
          <a:prstGeom prst="rect">
            <a:avLst/>
          </a:prstGeom>
          <a:noFill/>
        </p:spPr>
      </p:pic>
      <p:pic>
        <p:nvPicPr>
          <p:cNvPr id="1027" name="Picture 3" descr="E:\Mrunalini\Photographs\Anil Patil Photographs\Arjun Haribhau Desai\IMG_20130822_133413_0.jpg"/>
          <p:cNvPicPr>
            <a:picLocks noChangeArrowheads="1"/>
          </p:cNvPicPr>
          <p:nvPr/>
        </p:nvPicPr>
        <p:blipFill>
          <a:blip r:embed="rId3" cstate="print"/>
          <a:srcRect/>
          <a:stretch>
            <a:fillRect/>
          </a:stretch>
        </p:blipFill>
        <p:spPr bwMode="auto">
          <a:xfrm>
            <a:off x="457200" y="3810000"/>
            <a:ext cx="4114800" cy="2834640"/>
          </a:xfrm>
          <a:prstGeom prst="rect">
            <a:avLst/>
          </a:prstGeom>
          <a:noFill/>
        </p:spPr>
      </p:pic>
    </p:spTree>
  </p:cSld>
  <p:clrMapOvr>
    <a:masterClrMapping/>
  </p:clrMapOvr>
  <p:transition advTm="5000">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04800" y="1600200"/>
          <a:ext cx="8534400" cy="4800600"/>
        </p:xfrm>
        <a:graphic>
          <a:graphicData uri="http://schemas.openxmlformats.org/drawingml/2006/table">
            <a:tbl>
              <a:tblPr>
                <a:tableStyleId>{3C2FFA5D-87B4-456A-9821-1D502468CF0F}</a:tableStyleId>
              </a:tblPr>
              <a:tblGrid>
                <a:gridCol w="2057400"/>
                <a:gridCol w="6477000"/>
              </a:tblGrid>
              <a:tr h="609600">
                <a:tc>
                  <a:txBody>
                    <a:bodyPr/>
                    <a:lstStyle/>
                    <a:p>
                      <a:pPr marL="0" marR="0" algn="ctr">
                        <a:lnSpc>
                          <a:spcPts val="1200"/>
                        </a:lnSpc>
                        <a:spcBef>
                          <a:spcPts val="0"/>
                        </a:spcBef>
                        <a:spcAft>
                          <a:spcPts val="0"/>
                        </a:spcAft>
                      </a:pPr>
                      <a:endParaRPr lang="en-US" sz="1800" b="1" spc="100" dirty="0" smtClean="0">
                        <a:latin typeface="Cambria" pitchFamily="18" charset="0"/>
                      </a:endParaRPr>
                    </a:p>
                    <a:p>
                      <a:pPr marL="0" marR="0" algn="ctr">
                        <a:lnSpc>
                          <a:spcPts val="1200"/>
                        </a:lnSpc>
                        <a:spcBef>
                          <a:spcPts val="0"/>
                        </a:spcBef>
                        <a:spcAft>
                          <a:spcPts val="0"/>
                        </a:spcAft>
                      </a:pPr>
                      <a:endParaRPr lang="en-US" sz="1800" b="1" spc="100" dirty="0" smtClean="0">
                        <a:latin typeface="Cambria" pitchFamily="18" charset="0"/>
                      </a:endParaRPr>
                    </a:p>
                    <a:p>
                      <a:pPr marL="0" marR="0" algn="ctr">
                        <a:lnSpc>
                          <a:spcPts val="1200"/>
                        </a:lnSpc>
                        <a:spcBef>
                          <a:spcPts val="0"/>
                        </a:spcBef>
                        <a:spcAft>
                          <a:spcPts val="0"/>
                        </a:spcAft>
                      </a:pPr>
                      <a:r>
                        <a:rPr lang="en-US" sz="1800" b="1" spc="100" dirty="0" smtClean="0">
                          <a:latin typeface="Cambria" pitchFamily="18" charset="0"/>
                        </a:rPr>
                        <a:t>Property</a:t>
                      </a:r>
                      <a:endParaRPr lang="en-US" sz="1800" b="1" dirty="0">
                        <a:solidFill>
                          <a:schemeClr val="accent5">
                            <a:lumMod val="60000"/>
                            <a:lumOff val="40000"/>
                          </a:schemeClr>
                        </a:solidFill>
                        <a:latin typeface="Cambria" pitchFamily="18" charset="0"/>
                        <a:ea typeface="Times New Roman"/>
                        <a:cs typeface="Times New Roman"/>
                      </a:endParaRPr>
                    </a:p>
                  </a:txBody>
                  <a:tcPr marL="68580" marR="68580" marT="0" marB="0">
                    <a:solidFill>
                      <a:schemeClr val="accent1"/>
                    </a:solidFill>
                  </a:tcPr>
                </a:tc>
                <a:tc>
                  <a:txBody>
                    <a:bodyPr/>
                    <a:lstStyle/>
                    <a:p>
                      <a:pPr marL="0" marR="0" algn="ctr">
                        <a:lnSpc>
                          <a:spcPts val="1200"/>
                        </a:lnSpc>
                        <a:spcBef>
                          <a:spcPts val="0"/>
                        </a:spcBef>
                        <a:spcAft>
                          <a:spcPts val="0"/>
                        </a:spcAft>
                      </a:pPr>
                      <a:endParaRPr lang="en-US" sz="1800" b="1" spc="100" dirty="0" smtClean="0">
                        <a:latin typeface="Cambria" pitchFamily="18" charset="0"/>
                      </a:endParaRPr>
                    </a:p>
                    <a:p>
                      <a:pPr marL="0" marR="0" algn="ctr">
                        <a:lnSpc>
                          <a:spcPts val="1200"/>
                        </a:lnSpc>
                        <a:spcBef>
                          <a:spcPts val="0"/>
                        </a:spcBef>
                        <a:spcAft>
                          <a:spcPts val="0"/>
                        </a:spcAft>
                      </a:pPr>
                      <a:endParaRPr lang="en-US" sz="1800" b="1" spc="100" dirty="0" smtClean="0">
                        <a:latin typeface="Cambria" pitchFamily="18" charset="0"/>
                      </a:endParaRPr>
                    </a:p>
                    <a:p>
                      <a:pPr marL="0" marR="0" algn="ctr">
                        <a:lnSpc>
                          <a:spcPts val="1200"/>
                        </a:lnSpc>
                        <a:spcBef>
                          <a:spcPts val="0"/>
                        </a:spcBef>
                        <a:spcAft>
                          <a:spcPts val="0"/>
                        </a:spcAft>
                      </a:pPr>
                      <a:r>
                        <a:rPr lang="en-US" sz="1800" b="1" spc="100" dirty="0" smtClean="0">
                          <a:latin typeface="Cambria" pitchFamily="18" charset="0"/>
                        </a:rPr>
                        <a:t>Effects </a:t>
                      </a:r>
                      <a:r>
                        <a:rPr lang="en-US" sz="1800" b="1" spc="100" dirty="0">
                          <a:latin typeface="Cambria" pitchFamily="18" charset="0"/>
                        </a:rPr>
                        <a:t>on Performance of </a:t>
                      </a:r>
                      <a:r>
                        <a:rPr lang="en-US" sz="1800" b="1" spc="100" dirty="0" smtClean="0">
                          <a:latin typeface="Cambria" pitchFamily="18" charset="0"/>
                        </a:rPr>
                        <a:t>Geomembrane</a:t>
                      </a:r>
                    </a:p>
                    <a:p>
                      <a:pPr marL="0" marR="0" algn="ctr">
                        <a:lnSpc>
                          <a:spcPts val="1200"/>
                        </a:lnSpc>
                        <a:spcBef>
                          <a:spcPts val="0"/>
                        </a:spcBef>
                        <a:spcAft>
                          <a:spcPts val="0"/>
                        </a:spcAft>
                      </a:pPr>
                      <a:endParaRPr lang="en-US" sz="1800" b="1" dirty="0">
                        <a:solidFill>
                          <a:schemeClr val="accent5">
                            <a:lumMod val="60000"/>
                            <a:lumOff val="40000"/>
                          </a:schemeClr>
                        </a:solidFill>
                        <a:latin typeface="Cambria" pitchFamily="18" charset="0"/>
                        <a:ea typeface="Times New Roman"/>
                        <a:cs typeface="Times New Roman"/>
                      </a:endParaRPr>
                    </a:p>
                  </a:txBody>
                  <a:tcPr marL="68580" marR="68580" marT="0" marB="0">
                    <a:solidFill>
                      <a:schemeClr val="accent1"/>
                    </a:solidFill>
                  </a:tcPr>
                </a:tc>
              </a:tr>
              <a:tr h="914400">
                <a:tc>
                  <a:txBody>
                    <a:bodyPr/>
                    <a:lstStyle/>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Puncture </a:t>
                      </a: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resistance</a:t>
                      </a: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endParaRPr lang="en-US" sz="1800" b="1" dirty="0">
                        <a:solidFill>
                          <a:schemeClr val="accent5">
                            <a:lumMod val="60000"/>
                            <a:lumOff val="40000"/>
                          </a:schemeClr>
                        </a:solidFill>
                        <a:latin typeface="Cambria" pitchFamily="18" charset="0"/>
                        <a:ea typeface="Times New Roman"/>
                        <a:cs typeface="Times New Roman"/>
                      </a:endParaRPr>
                    </a:p>
                  </a:txBody>
                  <a:tcPr marL="68580" marR="68580" marT="0" marB="0"/>
                </a:tc>
                <a:tc>
                  <a:txBody>
                    <a:bodyPr/>
                    <a:lstStyle/>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Stops Geomembrane from puncturing easily due to </a:t>
                      </a: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poor sub grade of ponds.</a:t>
                      </a:r>
                      <a:endParaRPr lang="en-US" sz="1800" b="1" dirty="0">
                        <a:solidFill>
                          <a:schemeClr val="accent5">
                            <a:lumMod val="60000"/>
                            <a:lumOff val="40000"/>
                          </a:schemeClr>
                        </a:solidFill>
                        <a:latin typeface="Cambria" pitchFamily="18" charset="0"/>
                        <a:ea typeface="Times New Roman"/>
                        <a:cs typeface="Times New Roman"/>
                      </a:endParaRPr>
                    </a:p>
                  </a:txBody>
                  <a:tcPr marL="68580" marR="68580" marT="0" marB="0"/>
                </a:tc>
              </a:tr>
              <a:tr h="609600">
                <a:tc>
                  <a:txBody>
                    <a:bodyPr/>
                    <a:lstStyle/>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Tear Strength</a:t>
                      </a:r>
                      <a:endParaRPr lang="en-US" sz="1800" b="1" spc="100" dirty="0" smtClean="0">
                        <a:solidFill>
                          <a:schemeClr val="accent5">
                            <a:lumMod val="60000"/>
                            <a:lumOff val="40000"/>
                          </a:schemeClr>
                        </a:solidFill>
                        <a:latin typeface="Cambria" pitchFamily="18" charset="0"/>
                        <a:ea typeface="Times New Roman"/>
                        <a:cs typeface="Times New Roman"/>
                      </a:endParaRPr>
                    </a:p>
                  </a:txBody>
                  <a:tcPr marL="68580" marR="68580" marT="0" marB="0"/>
                </a:tc>
                <a:tc>
                  <a:txBody>
                    <a:bodyPr/>
                    <a:lstStyle/>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Prevents </a:t>
                      </a:r>
                      <a:r>
                        <a:rPr lang="en-US" sz="1800" b="1" spc="100" dirty="0">
                          <a:latin typeface="Cambria" pitchFamily="18" charset="0"/>
                        </a:rPr>
                        <a:t>tearing of Geomembranes due to stresses </a:t>
                      </a:r>
                      <a:endParaRPr lang="en-US" sz="1800" b="1" spc="100" dirty="0" smtClean="0">
                        <a:latin typeface="Cambria" pitchFamily="18" charset="0"/>
                      </a:endParaRP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created </a:t>
                      </a:r>
                      <a:r>
                        <a:rPr lang="en-US" sz="1800" b="1" spc="100" dirty="0">
                          <a:latin typeface="Cambria" pitchFamily="18" charset="0"/>
                        </a:rPr>
                        <a:t>during </a:t>
                      </a:r>
                      <a:r>
                        <a:rPr lang="en-US" sz="1800" b="1" spc="100" dirty="0" smtClean="0">
                          <a:latin typeface="Cambria" pitchFamily="18" charset="0"/>
                        </a:rPr>
                        <a:t>installation.</a:t>
                      </a:r>
                      <a:endParaRPr lang="en-US" sz="1800" b="1" dirty="0">
                        <a:solidFill>
                          <a:schemeClr val="accent5">
                            <a:lumMod val="60000"/>
                            <a:lumOff val="40000"/>
                          </a:schemeClr>
                        </a:solidFill>
                        <a:latin typeface="Cambria" pitchFamily="18" charset="0"/>
                        <a:ea typeface="Times New Roman"/>
                        <a:cs typeface="Times New Roman"/>
                      </a:endParaRPr>
                    </a:p>
                  </a:txBody>
                  <a:tcPr marL="68580" marR="68580" marT="0" marB="0"/>
                </a:tc>
              </a:tr>
              <a:tr h="800100">
                <a:tc>
                  <a:txBody>
                    <a:bodyPr/>
                    <a:lstStyle/>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Tensile </a:t>
                      </a:r>
                      <a:r>
                        <a:rPr lang="en-US" sz="1800" b="1" spc="100" dirty="0">
                          <a:latin typeface="Cambria" pitchFamily="18" charset="0"/>
                        </a:rPr>
                        <a:t>Strength</a:t>
                      </a:r>
                      <a:endParaRPr lang="en-US" sz="1800" b="1" dirty="0">
                        <a:solidFill>
                          <a:schemeClr val="accent5">
                            <a:lumMod val="60000"/>
                            <a:lumOff val="40000"/>
                          </a:schemeClr>
                        </a:solidFill>
                        <a:latin typeface="Cambria" pitchFamily="18" charset="0"/>
                        <a:ea typeface="Times New Roman"/>
                        <a:cs typeface="Times New Roman"/>
                      </a:endParaRPr>
                    </a:p>
                  </a:txBody>
                  <a:tcPr marL="68580" marR="68580" marT="0" marB="0"/>
                </a:tc>
                <a:tc>
                  <a:txBody>
                    <a:bodyPr/>
                    <a:lstStyle/>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Again </a:t>
                      </a:r>
                      <a:r>
                        <a:rPr lang="en-US" sz="1800" b="1" spc="100" dirty="0">
                          <a:latin typeface="Cambria" pitchFamily="18" charset="0"/>
                        </a:rPr>
                        <a:t>prevents tearing of Geomembranes due to </a:t>
                      </a:r>
                      <a:endParaRPr lang="en-US" sz="1800" b="1" spc="100" dirty="0" smtClean="0">
                        <a:latin typeface="Cambria" pitchFamily="18" charset="0"/>
                      </a:endParaRP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stresses </a:t>
                      </a:r>
                      <a:r>
                        <a:rPr lang="en-US" sz="1800" b="1" spc="100" dirty="0">
                          <a:latin typeface="Cambria" pitchFamily="18" charset="0"/>
                        </a:rPr>
                        <a:t>created during </a:t>
                      </a:r>
                      <a:r>
                        <a:rPr lang="en-US" sz="1800" b="1" spc="100" dirty="0" smtClean="0">
                          <a:latin typeface="Cambria" pitchFamily="18" charset="0"/>
                        </a:rPr>
                        <a:t>installation.</a:t>
                      </a:r>
                    </a:p>
                    <a:p>
                      <a:pPr marL="0" marR="0" algn="just">
                        <a:lnSpc>
                          <a:spcPts val="1200"/>
                        </a:lnSpc>
                        <a:spcBef>
                          <a:spcPts val="0"/>
                        </a:spcBef>
                        <a:spcAft>
                          <a:spcPts val="0"/>
                        </a:spcAft>
                      </a:pPr>
                      <a:endParaRPr lang="en-US" sz="1800" b="1" dirty="0">
                        <a:solidFill>
                          <a:schemeClr val="accent5">
                            <a:lumMod val="60000"/>
                            <a:lumOff val="40000"/>
                          </a:schemeClr>
                        </a:solidFill>
                        <a:latin typeface="Cambria" pitchFamily="18" charset="0"/>
                        <a:ea typeface="Times New Roman"/>
                        <a:cs typeface="Times New Roman"/>
                      </a:endParaRPr>
                    </a:p>
                  </a:txBody>
                  <a:tcPr marL="68580" marR="68580" marT="0" marB="0"/>
                </a:tc>
              </a:tr>
              <a:tr h="800100">
                <a:tc>
                  <a:txBody>
                    <a:bodyPr/>
                    <a:lstStyle/>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Burst </a:t>
                      </a:r>
                      <a:r>
                        <a:rPr lang="en-US" sz="1800" b="1" spc="100" dirty="0">
                          <a:latin typeface="Cambria" pitchFamily="18" charset="0"/>
                        </a:rPr>
                        <a:t>Strength</a:t>
                      </a:r>
                      <a:endParaRPr lang="en-US" sz="1800" b="1" dirty="0">
                        <a:solidFill>
                          <a:schemeClr val="accent5">
                            <a:lumMod val="60000"/>
                            <a:lumOff val="40000"/>
                          </a:schemeClr>
                        </a:solidFill>
                        <a:latin typeface="Cambria" pitchFamily="18" charset="0"/>
                        <a:ea typeface="Times New Roman"/>
                        <a:cs typeface="Times New Roman"/>
                      </a:endParaRPr>
                    </a:p>
                  </a:txBody>
                  <a:tcPr marL="68580" marR="68580" marT="0" marB="0"/>
                </a:tc>
                <a:tc>
                  <a:txBody>
                    <a:bodyPr/>
                    <a:lstStyle/>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Prevents </a:t>
                      </a:r>
                      <a:r>
                        <a:rPr lang="en-US" sz="1800" b="1" spc="100" dirty="0">
                          <a:latin typeface="Cambria" pitchFamily="18" charset="0"/>
                        </a:rPr>
                        <a:t>bursting of Geomembrane due to effect </a:t>
                      </a:r>
                      <a:r>
                        <a:rPr lang="en-US" sz="1800" b="1" spc="100" dirty="0" smtClean="0">
                          <a:latin typeface="Cambria" pitchFamily="18" charset="0"/>
                        </a:rPr>
                        <a:t>of</a:t>
                      </a: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 </a:t>
                      </a:r>
                      <a:r>
                        <a:rPr lang="en-US" sz="1800" b="1" spc="100" dirty="0">
                          <a:latin typeface="Cambria" pitchFamily="18" charset="0"/>
                        </a:rPr>
                        <a:t>protrusions in </a:t>
                      </a:r>
                      <a:r>
                        <a:rPr lang="en-US" sz="1800" b="1" spc="100" dirty="0" smtClean="0">
                          <a:latin typeface="Cambria" pitchFamily="18" charset="0"/>
                        </a:rPr>
                        <a:t>sub grade </a:t>
                      </a:r>
                      <a:r>
                        <a:rPr lang="en-US" sz="1800" b="1" spc="100" dirty="0">
                          <a:latin typeface="Cambria" pitchFamily="18" charset="0"/>
                        </a:rPr>
                        <a:t>of the </a:t>
                      </a:r>
                      <a:r>
                        <a:rPr lang="en-US" sz="1800" b="1" spc="100" dirty="0" smtClean="0">
                          <a:latin typeface="Cambria" pitchFamily="18" charset="0"/>
                        </a:rPr>
                        <a:t>pond.</a:t>
                      </a:r>
                    </a:p>
                    <a:p>
                      <a:pPr marL="0" marR="0" algn="just">
                        <a:lnSpc>
                          <a:spcPts val="1200"/>
                        </a:lnSpc>
                        <a:spcBef>
                          <a:spcPts val="0"/>
                        </a:spcBef>
                        <a:spcAft>
                          <a:spcPts val="0"/>
                        </a:spcAft>
                      </a:pPr>
                      <a:endParaRPr lang="en-US" sz="1800" b="1" dirty="0">
                        <a:solidFill>
                          <a:schemeClr val="accent5">
                            <a:lumMod val="60000"/>
                            <a:lumOff val="40000"/>
                          </a:schemeClr>
                        </a:solidFill>
                        <a:latin typeface="Cambria" pitchFamily="18" charset="0"/>
                        <a:ea typeface="Times New Roman"/>
                        <a:cs typeface="Times New Roman"/>
                      </a:endParaRPr>
                    </a:p>
                  </a:txBody>
                  <a:tcPr marL="68580" marR="68580" marT="0" marB="0"/>
                </a:tc>
              </a:tr>
              <a:tr h="1066800">
                <a:tc>
                  <a:txBody>
                    <a:bodyPr/>
                    <a:lstStyle/>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Seam Strength</a:t>
                      </a:r>
                    </a:p>
                    <a:p>
                      <a:pPr marL="0" marR="0" algn="just">
                        <a:lnSpc>
                          <a:spcPts val="1200"/>
                        </a:lnSpc>
                        <a:spcBef>
                          <a:spcPts val="0"/>
                        </a:spcBef>
                        <a:spcAft>
                          <a:spcPts val="0"/>
                        </a:spcAft>
                      </a:pPr>
                      <a:endParaRPr lang="en-US" sz="1800" b="1" dirty="0">
                        <a:solidFill>
                          <a:schemeClr val="accent5">
                            <a:lumMod val="60000"/>
                            <a:lumOff val="40000"/>
                          </a:schemeClr>
                        </a:solidFill>
                        <a:latin typeface="Cambria" pitchFamily="18" charset="0"/>
                        <a:ea typeface="Times New Roman"/>
                        <a:cs typeface="Times New Roman"/>
                      </a:endParaRPr>
                    </a:p>
                  </a:txBody>
                  <a:tcPr marL="68580" marR="68580" marT="0" marB="0"/>
                </a:tc>
                <a:tc>
                  <a:txBody>
                    <a:bodyPr/>
                    <a:lstStyle/>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Ensures </a:t>
                      </a:r>
                      <a:r>
                        <a:rPr lang="en-US" sz="1800" b="1" spc="100" dirty="0">
                          <a:latin typeface="Cambria" pitchFamily="18" charset="0"/>
                        </a:rPr>
                        <a:t>adequate strength of seam to prevent </a:t>
                      </a:r>
                      <a:r>
                        <a:rPr lang="en-US" sz="1800" b="1" spc="100" dirty="0" smtClean="0">
                          <a:latin typeface="Cambria" pitchFamily="18" charset="0"/>
                        </a:rPr>
                        <a:t>leakage</a:t>
                      </a: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 </a:t>
                      </a:r>
                      <a:r>
                        <a:rPr lang="en-US" sz="1800" b="1" spc="100" dirty="0">
                          <a:latin typeface="Cambria" pitchFamily="18" charset="0"/>
                        </a:rPr>
                        <a:t>at seams (Seaming is done to increase the </a:t>
                      </a:r>
                      <a:endParaRPr lang="en-US" sz="1800" b="1" spc="100" dirty="0" smtClean="0">
                        <a:latin typeface="Cambria" pitchFamily="18" charset="0"/>
                      </a:endParaRP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dimensions </a:t>
                      </a:r>
                      <a:r>
                        <a:rPr lang="en-US" sz="1800" b="1" spc="100" dirty="0">
                          <a:latin typeface="Cambria" pitchFamily="18" charset="0"/>
                        </a:rPr>
                        <a:t>of Geomembrane</a:t>
                      </a:r>
                      <a:r>
                        <a:rPr lang="en-US" sz="1800" b="1" spc="100" dirty="0" smtClean="0">
                          <a:latin typeface="Cambria" pitchFamily="18" charset="0"/>
                        </a:rPr>
                        <a:t>).</a:t>
                      </a:r>
                    </a:p>
                    <a:p>
                      <a:pPr marL="0" marR="0" algn="just">
                        <a:lnSpc>
                          <a:spcPts val="1200"/>
                        </a:lnSpc>
                        <a:spcBef>
                          <a:spcPts val="0"/>
                        </a:spcBef>
                        <a:spcAft>
                          <a:spcPts val="0"/>
                        </a:spcAft>
                      </a:pPr>
                      <a:endParaRPr lang="en-US" sz="1800" b="1" dirty="0">
                        <a:solidFill>
                          <a:schemeClr val="accent5">
                            <a:lumMod val="60000"/>
                            <a:lumOff val="40000"/>
                          </a:schemeClr>
                        </a:solidFill>
                        <a:latin typeface="Cambria" pitchFamily="18" charset="0"/>
                        <a:ea typeface="Times New Roman"/>
                        <a:cs typeface="Times New Roman"/>
                      </a:endParaRPr>
                    </a:p>
                  </a:txBody>
                  <a:tcPr marL="68580" marR="68580" marT="0" marB="0"/>
                </a:tc>
              </a:tr>
            </a:tbl>
          </a:graphicData>
        </a:graphic>
      </p:graphicFrame>
      <p:sp>
        <p:nvSpPr>
          <p:cNvPr id="1025" name="Rectangle 1"/>
          <p:cNvSpPr>
            <a:spLocks noChangeArrowheads="1"/>
          </p:cNvSpPr>
          <p:nvPr/>
        </p:nvSpPr>
        <p:spPr bwMode="auto">
          <a:xfrm>
            <a:off x="457200" y="286061"/>
            <a:ext cx="8458200" cy="861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114300" algn="l"/>
              </a:tabLst>
            </a:pPr>
            <a:r>
              <a:rPr lang="en-US" sz="2500" b="1" u="sng" dirty="0" smtClean="0">
                <a:solidFill>
                  <a:srgbClr val="92D050"/>
                </a:solidFill>
                <a:latin typeface="+mj-lt"/>
                <a:ea typeface="Times New Roman" pitchFamily="18" charset="0"/>
                <a:cs typeface="Tahoma" pitchFamily="34" charset="0"/>
              </a:rPr>
              <a:t>PROPERTIES THAT GIVE GOOD PERFORMANCE  OF REINFORCED HDPE GEOMEMBRANES</a:t>
            </a:r>
            <a:endParaRPr lang="en-US" sz="2500" b="1" dirty="0" smtClean="0">
              <a:solidFill>
                <a:srgbClr val="92D050"/>
              </a:solidFill>
              <a:latin typeface="+mj-lt"/>
              <a:cs typeface="Arial" pitchFamily="34" charset="0"/>
            </a:endParaRPr>
          </a:p>
        </p:txBody>
      </p:sp>
    </p:spTree>
  </p:cSld>
  <p:clrMapOvr>
    <a:masterClrMapping/>
  </p:clrMapOvr>
  <p:transition advTm="5000">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381000"/>
          <a:ext cx="8534400" cy="6088380"/>
        </p:xfrm>
        <a:graphic>
          <a:graphicData uri="http://schemas.openxmlformats.org/drawingml/2006/table">
            <a:tbl>
              <a:tblPr>
                <a:tableStyleId>{3C2FFA5D-87B4-456A-9821-1D502468CF0F}</a:tableStyleId>
              </a:tblPr>
              <a:tblGrid>
                <a:gridCol w="2133600"/>
                <a:gridCol w="6400800"/>
              </a:tblGrid>
              <a:tr h="1485900">
                <a:tc>
                  <a:txBody>
                    <a:bodyPr/>
                    <a:lstStyle/>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Carbon </a:t>
                      </a:r>
                      <a:r>
                        <a:rPr lang="en-US" sz="1800" b="1" spc="100" dirty="0">
                          <a:latin typeface="Cambria" pitchFamily="18" charset="0"/>
                        </a:rPr>
                        <a:t>Black </a:t>
                      </a:r>
                      <a:endParaRPr lang="en-US" sz="1800" b="1" spc="100" dirty="0" smtClean="0">
                        <a:latin typeface="Cambria" pitchFamily="18" charset="0"/>
                      </a:endParaRP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Content</a:t>
                      </a:r>
                      <a:r>
                        <a:rPr lang="en-US" sz="1800" b="1" spc="100" baseline="0" dirty="0" smtClean="0">
                          <a:latin typeface="Cambria" pitchFamily="18" charset="0"/>
                        </a:rPr>
                        <a:t> </a:t>
                      </a:r>
                      <a:r>
                        <a:rPr lang="en-US" sz="1800" b="1" spc="100" dirty="0" smtClean="0">
                          <a:latin typeface="Cambria" pitchFamily="18" charset="0"/>
                        </a:rPr>
                        <a:t>Carbon </a:t>
                      </a: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Black Dispersion</a:t>
                      </a: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endParaRPr lang="en-US" sz="1800" b="1" spc="100" dirty="0" smtClean="0">
                        <a:solidFill>
                          <a:schemeClr val="accent5">
                            <a:lumMod val="60000"/>
                            <a:lumOff val="40000"/>
                          </a:schemeClr>
                        </a:solidFill>
                        <a:latin typeface="Cambria" pitchFamily="18" charset="0"/>
                        <a:ea typeface="Times New Roman"/>
                        <a:cs typeface="Times New Roman"/>
                      </a:endParaRPr>
                    </a:p>
                  </a:txBody>
                  <a:tcPr marL="68580" marR="68580" marT="0" marB="0"/>
                </a:tc>
                <a:tc>
                  <a:txBody>
                    <a:bodyPr/>
                    <a:lstStyle/>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Provides </a:t>
                      </a:r>
                      <a:r>
                        <a:rPr lang="en-US" sz="1800" b="1" spc="100" dirty="0">
                          <a:latin typeface="Cambria" pitchFamily="18" charset="0"/>
                        </a:rPr>
                        <a:t>adequate resistance to ultra violet </a:t>
                      </a:r>
                      <a:r>
                        <a:rPr lang="en-US" sz="1800" b="1" spc="100" dirty="0" smtClean="0">
                          <a:latin typeface="Cambria" pitchFamily="18" charset="0"/>
                        </a:rPr>
                        <a:t>rays</a:t>
                      </a: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 </a:t>
                      </a:r>
                      <a:r>
                        <a:rPr lang="en-US" sz="1800" b="1" spc="100" dirty="0">
                          <a:latin typeface="Cambria" pitchFamily="18" charset="0"/>
                        </a:rPr>
                        <a:t>present in sunlight which breaks down the </a:t>
                      </a:r>
                      <a:endParaRPr lang="en-US" sz="1800" b="1" spc="100" dirty="0" smtClean="0">
                        <a:latin typeface="Cambria" pitchFamily="18" charset="0"/>
                      </a:endParaRP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molecules in </a:t>
                      </a:r>
                      <a:r>
                        <a:rPr lang="en-US" sz="1800" b="1" spc="100" dirty="0">
                          <a:latin typeface="Cambria" pitchFamily="18" charset="0"/>
                        </a:rPr>
                        <a:t>a polymer. Adequate carbon black </a:t>
                      </a:r>
                      <a:endParaRPr lang="en-US" sz="1800" b="1" spc="100" dirty="0" smtClean="0">
                        <a:latin typeface="Cambria" pitchFamily="18" charset="0"/>
                      </a:endParaRPr>
                    </a:p>
                    <a:p>
                      <a:pPr marL="0" marR="0" algn="just">
                        <a:lnSpc>
                          <a:spcPts val="1200"/>
                        </a:lnSpc>
                        <a:spcBef>
                          <a:spcPts val="0"/>
                        </a:spcBef>
                        <a:spcAft>
                          <a:spcPts val="0"/>
                        </a:spcAft>
                      </a:pPr>
                      <a:endParaRPr lang="en-US" sz="1800" b="1" spc="100" dirty="0" smtClean="0">
                        <a:latin typeface="Cambria" pitchFamily="18" charset="0"/>
                      </a:endParaRPr>
                    </a:p>
                    <a:p>
                      <a:pPr marL="0" marR="0" indent="0" algn="just" defTabSz="914400" rtl="0" eaLnBrk="1" fontAlgn="auto" latinLnBrk="0" hangingPunct="1">
                        <a:lnSpc>
                          <a:spcPts val="1200"/>
                        </a:lnSpc>
                        <a:spcBef>
                          <a:spcPts val="0"/>
                        </a:spcBef>
                        <a:spcAft>
                          <a:spcPts val="0"/>
                        </a:spcAft>
                        <a:buClrTx/>
                        <a:buSzTx/>
                        <a:buFontTx/>
                        <a:buNone/>
                        <a:tabLst/>
                        <a:defRPr/>
                      </a:pPr>
                      <a:r>
                        <a:rPr lang="en-US" sz="1800" b="1" spc="100" dirty="0" smtClean="0">
                          <a:latin typeface="Cambria" pitchFamily="18" charset="0"/>
                        </a:rPr>
                        <a:t>dispersion ensures longer life of Geomembrane.</a:t>
                      </a:r>
                    </a:p>
                    <a:p>
                      <a:pPr marL="0" marR="0" algn="just">
                        <a:lnSpc>
                          <a:spcPts val="1200"/>
                        </a:lnSpc>
                        <a:spcBef>
                          <a:spcPts val="0"/>
                        </a:spcBef>
                        <a:spcAft>
                          <a:spcPts val="0"/>
                        </a:spcAft>
                      </a:pPr>
                      <a:endParaRPr lang="en-US" sz="1800" b="1" spc="100" dirty="0" smtClean="0">
                        <a:solidFill>
                          <a:schemeClr val="accent5">
                            <a:lumMod val="60000"/>
                            <a:lumOff val="40000"/>
                          </a:schemeClr>
                        </a:solidFill>
                        <a:latin typeface="Cambria" pitchFamily="18" charset="0"/>
                        <a:ea typeface="Times New Roman"/>
                        <a:cs typeface="Times New Roman"/>
                      </a:endParaRPr>
                    </a:p>
                  </a:txBody>
                  <a:tcPr marL="68580" marR="68580" marT="0" marB="0"/>
                </a:tc>
              </a:tr>
              <a:tr h="1828800">
                <a:tc>
                  <a:txBody>
                    <a:bodyPr/>
                    <a:lstStyle/>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Hydrostatic </a:t>
                      </a: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Resistance </a:t>
                      </a:r>
                      <a:endParaRPr lang="en-US" sz="1800" b="1" dirty="0">
                        <a:solidFill>
                          <a:schemeClr val="accent5">
                            <a:lumMod val="60000"/>
                            <a:lumOff val="40000"/>
                          </a:schemeClr>
                        </a:solidFill>
                        <a:latin typeface="Cambria" pitchFamily="18" charset="0"/>
                        <a:ea typeface="Times New Roman"/>
                        <a:cs typeface="Times New Roman"/>
                      </a:endParaRPr>
                    </a:p>
                  </a:txBody>
                  <a:tcPr marL="68580" marR="68580" marT="0" marB="0"/>
                </a:tc>
                <a:tc>
                  <a:txBody>
                    <a:bodyPr/>
                    <a:lstStyle/>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This </a:t>
                      </a:r>
                      <a:r>
                        <a:rPr lang="en-US" sz="1800" b="1" spc="100" dirty="0">
                          <a:latin typeface="Cambria" pitchFamily="18" charset="0"/>
                        </a:rPr>
                        <a:t>is the most important property to measure the </a:t>
                      </a:r>
                      <a:endParaRPr lang="en-US" sz="1800" b="1" spc="100" dirty="0" smtClean="0">
                        <a:latin typeface="Cambria" pitchFamily="18" charset="0"/>
                      </a:endParaRP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suitability </a:t>
                      </a:r>
                      <a:r>
                        <a:rPr lang="en-US" sz="1800" b="1" spc="100" dirty="0">
                          <a:latin typeface="Cambria" pitchFamily="18" charset="0"/>
                        </a:rPr>
                        <a:t>of the Geomembrane for irrigation pond. </a:t>
                      </a:r>
                      <a:endParaRPr lang="en-US" sz="1800" b="1" spc="100" dirty="0" smtClean="0">
                        <a:latin typeface="Cambria" pitchFamily="18" charset="0"/>
                      </a:endParaRP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High </a:t>
                      </a:r>
                      <a:r>
                        <a:rPr lang="en-US" sz="1800" b="1" spc="100" dirty="0">
                          <a:latin typeface="Cambria" pitchFamily="18" charset="0"/>
                        </a:rPr>
                        <a:t>Hydrostatic Resistance will provide stability </a:t>
                      </a:r>
                      <a:endParaRPr lang="en-US" sz="1800" b="1" spc="100" dirty="0" smtClean="0">
                        <a:latin typeface="Cambria" pitchFamily="18" charset="0"/>
                      </a:endParaRP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against </a:t>
                      </a:r>
                      <a:r>
                        <a:rPr lang="en-US" sz="1800" b="1" spc="100" dirty="0">
                          <a:latin typeface="Cambria" pitchFamily="18" charset="0"/>
                        </a:rPr>
                        <a:t>seepage of water which exerts high pressure </a:t>
                      </a:r>
                      <a:endParaRPr lang="en-US" sz="1800" b="1" spc="100" dirty="0" smtClean="0">
                        <a:latin typeface="Cambria" pitchFamily="18" charset="0"/>
                      </a:endParaRP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on Geomembrane</a:t>
                      </a:r>
                      <a:r>
                        <a:rPr lang="en-US" sz="1800" b="1" spc="0" dirty="0" smtClean="0">
                          <a:latin typeface="Cambria" pitchFamily="18" charset="0"/>
                        </a:rPr>
                        <a:t>.</a:t>
                      </a:r>
                    </a:p>
                    <a:p>
                      <a:pPr marL="0" marR="0" algn="just">
                        <a:lnSpc>
                          <a:spcPts val="1200"/>
                        </a:lnSpc>
                        <a:spcBef>
                          <a:spcPts val="0"/>
                        </a:spcBef>
                        <a:spcAft>
                          <a:spcPts val="0"/>
                        </a:spcAft>
                      </a:pPr>
                      <a:endParaRPr lang="en-US" sz="1800" b="1" spc="100" dirty="0" smtClean="0">
                        <a:solidFill>
                          <a:schemeClr val="accent5">
                            <a:lumMod val="60000"/>
                            <a:lumOff val="40000"/>
                          </a:schemeClr>
                        </a:solidFill>
                        <a:latin typeface="Cambria" pitchFamily="18" charset="0"/>
                        <a:ea typeface="Times New Roman"/>
                        <a:cs typeface="Times New Roman"/>
                      </a:endParaRPr>
                    </a:p>
                  </a:txBody>
                  <a:tcPr marL="68580" marR="68580" marT="0" marB="0"/>
                </a:tc>
              </a:tr>
              <a:tr h="762000">
                <a:tc>
                  <a:txBody>
                    <a:bodyPr/>
                    <a:lstStyle/>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Creep </a:t>
                      </a: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Resistance</a:t>
                      </a:r>
                      <a:endParaRPr lang="en-US" sz="1800" b="1" dirty="0">
                        <a:solidFill>
                          <a:schemeClr val="accent5">
                            <a:lumMod val="60000"/>
                            <a:lumOff val="40000"/>
                          </a:schemeClr>
                        </a:solidFill>
                        <a:latin typeface="Cambria" pitchFamily="18" charset="0"/>
                        <a:ea typeface="Times New Roman"/>
                        <a:cs typeface="Times New Roman"/>
                      </a:endParaRPr>
                    </a:p>
                  </a:txBody>
                  <a:tcPr marL="68580" marR="68580" marT="0" marB="0"/>
                </a:tc>
                <a:tc>
                  <a:txBody>
                    <a:bodyPr/>
                    <a:lstStyle/>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High </a:t>
                      </a:r>
                      <a:r>
                        <a:rPr lang="en-US" sz="1800" b="1" spc="100" dirty="0">
                          <a:latin typeface="Cambria" pitchFamily="18" charset="0"/>
                        </a:rPr>
                        <a:t>Creep Resistance Resists Deformation under </a:t>
                      </a:r>
                      <a:endParaRPr lang="en-US" sz="1800" b="1" spc="100" dirty="0" smtClean="0">
                        <a:latin typeface="Cambria" pitchFamily="18" charset="0"/>
                      </a:endParaRP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sustained </a:t>
                      </a:r>
                      <a:r>
                        <a:rPr lang="en-US" sz="1800" b="1" spc="100" dirty="0">
                          <a:latin typeface="Cambria" pitchFamily="18" charset="0"/>
                        </a:rPr>
                        <a:t>load</a:t>
                      </a:r>
                      <a:r>
                        <a:rPr lang="en-US" sz="1800" b="1" spc="100" dirty="0" smtClean="0">
                          <a:latin typeface="Cambria" pitchFamily="18" charset="0"/>
                        </a:rPr>
                        <a:t>.</a:t>
                      </a:r>
                    </a:p>
                    <a:p>
                      <a:pPr marL="0" marR="0" algn="just">
                        <a:lnSpc>
                          <a:spcPts val="1200"/>
                        </a:lnSpc>
                        <a:spcBef>
                          <a:spcPts val="0"/>
                        </a:spcBef>
                        <a:spcAft>
                          <a:spcPts val="0"/>
                        </a:spcAft>
                      </a:pPr>
                      <a:endParaRPr lang="en-US" sz="1800" b="1" dirty="0">
                        <a:solidFill>
                          <a:schemeClr val="accent5">
                            <a:lumMod val="60000"/>
                            <a:lumOff val="40000"/>
                          </a:schemeClr>
                        </a:solidFill>
                        <a:latin typeface="Cambria" pitchFamily="18" charset="0"/>
                        <a:ea typeface="Times New Roman"/>
                        <a:cs typeface="Times New Roman"/>
                      </a:endParaRPr>
                    </a:p>
                  </a:txBody>
                  <a:tcPr marL="68580" marR="68580" marT="0" marB="0"/>
                </a:tc>
              </a:tr>
              <a:tr h="2011680">
                <a:tc>
                  <a:txBody>
                    <a:bodyPr/>
                    <a:lstStyle/>
                    <a:p>
                      <a:pPr marL="114300" marR="0" indent="-114300" algn="just">
                        <a:lnSpc>
                          <a:spcPts val="1200"/>
                        </a:lnSpc>
                        <a:spcBef>
                          <a:spcPts val="0"/>
                        </a:spcBef>
                        <a:spcAft>
                          <a:spcPts val="0"/>
                        </a:spcAft>
                        <a:tabLst>
                          <a:tab pos="114300" algn="l"/>
                        </a:tabLst>
                      </a:pPr>
                      <a:endParaRPr lang="en-US" sz="1800" b="1" spc="100" dirty="0" smtClean="0">
                        <a:latin typeface="Cambria" pitchFamily="18" charset="0"/>
                      </a:endParaRPr>
                    </a:p>
                    <a:p>
                      <a:pPr marL="114300" marR="0" indent="-114300" algn="just">
                        <a:lnSpc>
                          <a:spcPts val="1200"/>
                        </a:lnSpc>
                        <a:spcBef>
                          <a:spcPts val="0"/>
                        </a:spcBef>
                        <a:spcAft>
                          <a:spcPts val="0"/>
                        </a:spcAft>
                        <a:tabLst>
                          <a:tab pos="114300" algn="l"/>
                        </a:tabLst>
                      </a:pPr>
                      <a:r>
                        <a:rPr lang="en-US" sz="1800" b="1" spc="100" dirty="0" smtClean="0">
                          <a:latin typeface="Cambria" pitchFamily="18" charset="0"/>
                        </a:rPr>
                        <a:t>Excellent </a:t>
                      </a:r>
                    </a:p>
                    <a:p>
                      <a:pPr marL="114300" marR="0" indent="-114300" algn="just">
                        <a:lnSpc>
                          <a:spcPts val="1200"/>
                        </a:lnSpc>
                        <a:spcBef>
                          <a:spcPts val="0"/>
                        </a:spcBef>
                        <a:spcAft>
                          <a:spcPts val="0"/>
                        </a:spcAft>
                        <a:tabLst>
                          <a:tab pos="114300" algn="l"/>
                        </a:tabLst>
                      </a:pPr>
                      <a:endParaRPr lang="en-US" sz="1800" b="1" spc="100" dirty="0" smtClean="0">
                        <a:latin typeface="Cambria" pitchFamily="18" charset="0"/>
                      </a:endParaRPr>
                    </a:p>
                    <a:p>
                      <a:pPr marL="114300" marR="0" indent="-114300" algn="just">
                        <a:lnSpc>
                          <a:spcPts val="1200"/>
                        </a:lnSpc>
                        <a:spcBef>
                          <a:spcPts val="0"/>
                        </a:spcBef>
                        <a:spcAft>
                          <a:spcPts val="0"/>
                        </a:spcAft>
                        <a:tabLst>
                          <a:tab pos="114300" algn="l"/>
                        </a:tabLst>
                      </a:pPr>
                      <a:r>
                        <a:rPr lang="en-US" sz="1800" b="1" spc="100" dirty="0" smtClean="0">
                          <a:latin typeface="Cambria" pitchFamily="18" charset="0"/>
                        </a:rPr>
                        <a:t>Thermal </a:t>
                      </a:r>
                      <a:r>
                        <a:rPr lang="en-US" sz="1800" b="1" spc="100" dirty="0">
                          <a:latin typeface="Cambria" pitchFamily="18" charset="0"/>
                        </a:rPr>
                        <a:t>&amp; </a:t>
                      </a:r>
                      <a:endParaRPr lang="en-US" sz="1800" b="1" dirty="0">
                        <a:latin typeface="Cambria" pitchFamily="18" charset="0"/>
                      </a:endParaRPr>
                    </a:p>
                    <a:p>
                      <a:pPr marL="0" marR="0" algn="just">
                        <a:lnSpc>
                          <a:spcPts val="1200"/>
                        </a:lnSpc>
                        <a:spcBef>
                          <a:spcPts val="0"/>
                        </a:spcBef>
                        <a:spcAft>
                          <a:spcPts val="0"/>
                        </a:spcAft>
                        <a:tabLst>
                          <a:tab pos="114300" algn="l"/>
                        </a:tabLst>
                      </a:pPr>
                      <a:endParaRPr lang="en-US" sz="1800" b="1" spc="100" dirty="0" smtClean="0">
                        <a:latin typeface="Cambria" pitchFamily="18" charset="0"/>
                      </a:endParaRPr>
                    </a:p>
                    <a:p>
                      <a:pPr marL="0" marR="0" algn="just">
                        <a:lnSpc>
                          <a:spcPts val="1200"/>
                        </a:lnSpc>
                        <a:spcBef>
                          <a:spcPts val="0"/>
                        </a:spcBef>
                        <a:spcAft>
                          <a:spcPts val="0"/>
                        </a:spcAft>
                        <a:tabLst>
                          <a:tab pos="114300" algn="l"/>
                        </a:tabLst>
                      </a:pPr>
                      <a:r>
                        <a:rPr lang="en-US" sz="1800" b="1" spc="100" dirty="0" smtClean="0">
                          <a:latin typeface="Cambria" pitchFamily="18" charset="0"/>
                        </a:rPr>
                        <a:t>Photo </a:t>
                      </a:r>
                      <a:r>
                        <a:rPr lang="en-US" sz="1800" b="1" spc="100" dirty="0">
                          <a:latin typeface="Cambria" pitchFamily="18" charset="0"/>
                        </a:rPr>
                        <a:t>Oxidation </a:t>
                      </a:r>
                      <a:endParaRPr lang="en-US" sz="1800" b="1" dirty="0">
                        <a:latin typeface="Cambria" pitchFamily="18" charset="0"/>
                      </a:endParaRPr>
                    </a:p>
                    <a:p>
                      <a:pPr marL="118745" marR="0" indent="-118745" algn="just">
                        <a:spcBef>
                          <a:spcPts val="0"/>
                        </a:spcBef>
                        <a:spcAft>
                          <a:spcPts val="0"/>
                        </a:spcAft>
                        <a:tabLst>
                          <a:tab pos="114300" algn="l"/>
                        </a:tabLst>
                      </a:pPr>
                      <a:r>
                        <a:rPr lang="en-US" sz="1800" b="1" spc="100" dirty="0">
                          <a:latin typeface="Cambria" pitchFamily="18" charset="0"/>
                        </a:rPr>
                        <a:t>Resistance </a:t>
                      </a:r>
                      <a:r>
                        <a:rPr lang="en-US" sz="1800" b="1" spc="100" dirty="0" smtClean="0">
                          <a:latin typeface="Cambria" pitchFamily="18" charset="0"/>
                        </a:rPr>
                        <a:t>Property</a:t>
                      </a:r>
                    </a:p>
                    <a:p>
                      <a:pPr marL="118745" marR="0" indent="-118745" algn="just">
                        <a:spcBef>
                          <a:spcPts val="0"/>
                        </a:spcBef>
                        <a:spcAft>
                          <a:spcPts val="0"/>
                        </a:spcAft>
                        <a:tabLst>
                          <a:tab pos="114300" algn="l"/>
                        </a:tabLst>
                      </a:pPr>
                      <a:endParaRPr lang="en-US" sz="1800" b="1" dirty="0">
                        <a:solidFill>
                          <a:schemeClr val="accent5">
                            <a:lumMod val="60000"/>
                            <a:lumOff val="40000"/>
                          </a:schemeClr>
                        </a:solidFill>
                        <a:latin typeface="Cambria" pitchFamily="18" charset="0"/>
                        <a:ea typeface="Times New Roman"/>
                        <a:cs typeface="Times New Roman"/>
                      </a:endParaRPr>
                    </a:p>
                  </a:txBody>
                  <a:tcPr marL="68580" marR="68580" marT="0" marB="0"/>
                </a:tc>
                <a:tc>
                  <a:txBody>
                    <a:bodyPr/>
                    <a:lstStyle/>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Delays </a:t>
                      </a:r>
                      <a:r>
                        <a:rPr lang="en-US" sz="1800" b="1" spc="100" dirty="0">
                          <a:latin typeface="Cambria" pitchFamily="18" charset="0"/>
                        </a:rPr>
                        <a:t>Degradation thereby enhances performance </a:t>
                      </a:r>
                      <a:endParaRPr lang="en-US" sz="1800" b="1" spc="100" dirty="0" smtClean="0">
                        <a:latin typeface="Cambria" pitchFamily="18" charset="0"/>
                      </a:endParaRP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r>
                        <a:rPr lang="en-US" sz="1800" b="1" spc="100" dirty="0" smtClean="0">
                          <a:latin typeface="Cambria" pitchFamily="18" charset="0"/>
                        </a:rPr>
                        <a:t>life </a:t>
                      </a:r>
                      <a:r>
                        <a:rPr lang="en-US" sz="1800" b="1" spc="100" dirty="0">
                          <a:latin typeface="Cambria" pitchFamily="18" charset="0"/>
                        </a:rPr>
                        <a:t>of </a:t>
                      </a:r>
                      <a:r>
                        <a:rPr lang="en-US" sz="1800" b="1" spc="100" dirty="0" smtClean="0">
                          <a:latin typeface="Cambria" pitchFamily="18" charset="0"/>
                        </a:rPr>
                        <a:t>Geomembrane</a:t>
                      </a: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endParaRPr lang="en-US" sz="1800" b="1" spc="100" dirty="0" smtClean="0">
                        <a:latin typeface="Cambria" pitchFamily="18" charset="0"/>
                      </a:endParaRPr>
                    </a:p>
                    <a:p>
                      <a:pPr marL="0" marR="0" algn="just">
                        <a:lnSpc>
                          <a:spcPts val="1200"/>
                        </a:lnSpc>
                        <a:spcBef>
                          <a:spcPts val="0"/>
                        </a:spcBef>
                        <a:spcAft>
                          <a:spcPts val="0"/>
                        </a:spcAft>
                      </a:pPr>
                      <a:endParaRPr lang="en-US" sz="1800" b="1" dirty="0">
                        <a:solidFill>
                          <a:schemeClr val="accent5">
                            <a:lumMod val="60000"/>
                            <a:lumOff val="40000"/>
                          </a:schemeClr>
                        </a:solidFill>
                        <a:latin typeface="Cambria" pitchFamily="18" charset="0"/>
                        <a:ea typeface="Times New Roman"/>
                        <a:cs typeface="Times New Roman"/>
                      </a:endParaRPr>
                    </a:p>
                  </a:txBody>
                  <a:tcPr marL="68580" marR="68580" marT="0" marB="0"/>
                </a:tc>
              </a:tr>
            </a:tbl>
          </a:graphicData>
        </a:graphic>
      </p:graphicFrame>
    </p:spTree>
  </p:cSld>
  <p:clrMapOvr>
    <a:masterClrMapping/>
  </p:clrMapOvr>
  <p:transition advTm="5000">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889464"/>
          </a:xfrm>
        </p:spPr>
        <p:txBody>
          <a:bodyPr>
            <a:noAutofit/>
          </a:bodyPr>
          <a:lstStyle/>
          <a:p>
            <a:pPr algn="ctr"/>
            <a:r>
              <a:rPr lang="en-US" sz="1800" b="1" u="sng" cap="all" dirty="0" smtClean="0">
                <a:solidFill>
                  <a:srgbClr val="92D050"/>
                </a:solidFill>
              </a:rPr>
              <a:t>Comparison of properties of HDPE Reinforced Geomembrane with </a:t>
            </a:r>
            <a:r>
              <a:rPr lang="en-US" sz="1800" u="sng" cap="all" dirty="0" smtClean="0">
                <a:solidFill>
                  <a:srgbClr val="92D050"/>
                </a:solidFill>
              </a:rPr>
              <a:t/>
            </a:r>
            <a:br>
              <a:rPr lang="en-US" sz="1800" u="sng" cap="all" dirty="0" smtClean="0">
                <a:solidFill>
                  <a:srgbClr val="92D050"/>
                </a:solidFill>
              </a:rPr>
            </a:br>
            <a:r>
              <a:rPr lang="en-US" sz="1800" b="1" cap="all" dirty="0" smtClean="0">
                <a:solidFill>
                  <a:srgbClr val="92D050"/>
                </a:solidFill>
              </a:rPr>
              <a:t>             </a:t>
            </a:r>
            <a:r>
              <a:rPr lang="en-US" sz="1800" b="1" u="sng" cap="all" dirty="0" smtClean="0">
                <a:solidFill>
                  <a:srgbClr val="92D050"/>
                </a:solidFill>
              </a:rPr>
              <a:t> ISI mark IS:15351:2008 &amp;  HDPE, LDPE FILM</a:t>
            </a:r>
            <a:endParaRPr lang="en-US" sz="1800" u="sng" dirty="0">
              <a:solidFill>
                <a:srgbClr val="92D050"/>
              </a:solidFill>
            </a:endParaRPr>
          </a:p>
        </p:txBody>
      </p:sp>
      <p:graphicFrame>
        <p:nvGraphicFramePr>
          <p:cNvPr id="4" name="Content Placeholder 3"/>
          <p:cNvGraphicFramePr>
            <a:graphicFrameLocks noGrp="1"/>
          </p:cNvGraphicFramePr>
          <p:nvPr>
            <p:ph idx="1"/>
          </p:nvPr>
        </p:nvGraphicFramePr>
        <p:xfrm>
          <a:off x="381000" y="1252979"/>
          <a:ext cx="8381999" cy="5404334"/>
        </p:xfrm>
        <a:graphic>
          <a:graphicData uri="http://schemas.openxmlformats.org/drawingml/2006/table">
            <a:tbl>
              <a:tblPr firstRow="1" bandRow="1">
                <a:tableStyleId>{3C2FFA5D-87B4-456A-9821-1D502468CF0F}</a:tableStyleId>
              </a:tblPr>
              <a:tblGrid>
                <a:gridCol w="1397000"/>
                <a:gridCol w="1321486"/>
                <a:gridCol w="1208216"/>
                <a:gridCol w="1661297"/>
                <a:gridCol w="1359243"/>
                <a:gridCol w="1434757"/>
              </a:tblGrid>
              <a:tr h="1132032">
                <a:tc>
                  <a:txBody>
                    <a:bodyPr/>
                    <a:lstStyle/>
                    <a:p>
                      <a:pPr marL="0" marR="0" algn="ctr">
                        <a:lnSpc>
                          <a:spcPct val="115000"/>
                        </a:lnSpc>
                        <a:spcBef>
                          <a:spcPts val="0"/>
                        </a:spcBef>
                        <a:spcAft>
                          <a:spcPts val="0"/>
                        </a:spcAft>
                      </a:pPr>
                      <a:r>
                        <a:rPr lang="en-US" sz="1100" spc="100" dirty="0"/>
                        <a:t>PROPERTY</a:t>
                      </a:r>
                      <a:endParaRPr lang="en-US" sz="1100" b="1" dirty="0">
                        <a:solidFill>
                          <a:srgbClr val="FFFF00"/>
                        </a:solidFill>
                        <a:latin typeface="Cambria" pitchFamily="18" charset="0"/>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spc="100" dirty="0"/>
                        <a:t>TEST METHOD</a:t>
                      </a:r>
                      <a:endParaRPr lang="en-US" sz="1100" dirty="0"/>
                    </a:p>
                    <a:p>
                      <a:pPr marL="0" marR="0" algn="ctr">
                        <a:lnSpc>
                          <a:spcPct val="115000"/>
                        </a:lnSpc>
                        <a:spcBef>
                          <a:spcPts val="0"/>
                        </a:spcBef>
                        <a:spcAft>
                          <a:spcPts val="0"/>
                        </a:spcAft>
                      </a:pPr>
                      <a:r>
                        <a:rPr lang="en-US" sz="1100" spc="100" dirty="0"/>
                        <a:t>ASTM  CODED</a:t>
                      </a:r>
                      <a:endParaRPr lang="en-US" sz="1100" b="1" dirty="0">
                        <a:solidFill>
                          <a:srgbClr val="FFFF00"/>
                        </a:solidFill>
                        <a:latin typeface="Cambria" pitchFamily="18" charset="0"/>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spc="100" dirty="0"/>
                        <a:t>UNIT</a:t>
                      </a:r>
                      <a:endParaRPr lang="en-US" sz="1100" b="1" dirty="0">
                        <a:solidFill>
                          <a:srgbClr val="FFFF00"/>
                        </a:solidFill>
                        <a:latin typeface="Cambria" pitchFamily="18" charset="0"/>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spc="100" dirty="0"/>
                        <a:t>   REINFORCED     </a:t>
                      </a:r>
                      <a:endParaRPr lang="en-US" sz="1100" dirty="0"/>
                    </a:p>
                    <a:p>
                      <a:pPr marL="0" marR="0" algn="ctr">
                        <a:lnSpc>
                          <a:spcPct val="115000"/>
                        </a:lnSpc>
                        <a:spcBef>
                          <a:spcPts val="0"/>
                        </a:spcBef>
                        <a:spcAft>
                          <a:spcPts val="0"/>
                        </a:spcAft>
                      </a:pPr>
                      <a:r>
                        <a:rPr lang="en-US" sz="1100" spc="100" dirty="0"/>
                        <a:t>        HDPE GEOMEMBRANE</a:t>
                      </a:r>
                      <a:endParaRPr lang="en-US" sz="1100" dirty="0"/>
                    </a:p>
                    <a:p>
                      <a:pPr marL="0" marR="0" algn="ctr">
                        <a:lnSpc>
                          <a:spcPct val="115000"/>
                        </a:lnSpc>
                        <a:spcBef>
                          <a:spcPts val="0"/>
                        </a:spcBef>
                        <a:spcAft>
                          <a:spcPts val="0"/>
                        </a:spcAft>
                      </a:pPr>
                      <a:r>
                        <a:rPr lang="en-US" sz="1100" spc="100" dirty="0"/>
                        <a:t>0.5MM</a:t>
                      </a:r>
                      <a:endParaRPr lang="en-US" sz="1100" dirty="0"/>
                    </a:p>
                    <a:p>
                      <a:pPr marL="0" marR="0" algn="ctr">
                        <a:lnSpc>
                          <a:spcPct val="115000"/>
                        </a:lnSpc>
                        <a:spcBef>
                          <a:spcPts val="0"/>
                        </a:spcBef>
                        <a:spcAft>
                          <a:spcPts val="0"/>
                        </a:spcAft>
                      </a:pPr>
                      <a:r>
                        <a:rPr lang="en-US" sz="1100" spc="100" dirty="0"/>
                        <a:t>(500 MICRONS)</a:t>
                      </a:r>
                      <a:endParaRPr lang="en-US" sz="1100" dirty="0"/>
                    </a:p>
                    <a:p>
                      <a:pPr marL="0" marR="0" algn="ctr">
                        <a:lnSpc>
                          <a:spcPct val="115000"/>
                        </a:lnSpc>
                        <a:spcBef>
                          <a:spcPts val="0"/>
                        </a:spcBef>
                        <a:spcAft>
                          <a:spcPts val="0"/>
                        </a:spcAft>
                      </a:pPr>
                      <a:r>
                        <a:rPr lang="en-US" sz="1100" spc="100" dirty="0"/>
                        <a:t> </a:t>
                      </a:r>
                      <a:r>
                        <a:rPr lang="en-US" sz="1100" spc="100" dirty="0" smtClean="0"/>
                        <a:t> </a:t>
                      </a:r>
                      <a:r>
                        <a:rPr lang="en-US" sz="1100" spc="100" dirty="0"/>
                        <a:t>VALUES</a:t>
                      </a:r>
                      <a:endParaRPr lang="en-US" sz="1100" b="1" dirty="0">
                        <a:solidFill>
                          <a:srgbClr val="FFFF00"/>
                        </a:solidFill>
                        <a:latin typeface="Cambria" pitchFamily="18" charset="0"/>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spc="100" dirty="0"/>
                        <a:t>  HDPE FILM </a:t>
                      </a:r>
                      <a:endParaRPr lang="en-US" sz="1100" dirty="0"/>
                    </a:p>
                    <a:p>
                      <a:pPr marL="0" marR="0" algn="ctr">
                        <a:lnSpc>
                          <a:spcPct val="115000"/>
                        </a:lnSpc>
                        <a:spcBef>
                          <a:spcPts val="0"/>
                        </a:spcBef>
                        <a:spcAft>
                          <a:spcPts val="0"/>
                        </a:spcAft>
                      </a:pPr>
                      <a:r>
                        <a:rPr lang="en-US" sz="1100" spc="100" dirty="0"/>
                        <a:t>  0.5MM</a:t>
                      </a:r>
                      <a:endParaRPr lang="en-US" sz="1100" dirty="0"/>
                    </a:p>
                    <a:p>
                      <a:pPr marL="0" marR="0" algn="ctr">
                        <a:lnSpc>
                          <a:spcPct val="115000"/>
                        </a:lnSpc>
                        <a:spcBef>
                          <a:spcPts val="0"/>
                        </a:spcBef>
                        <a:spcAft>
                          <a:spcPts val="0"/>
                        </a:spcAft>
                      </a:pPr>
                      <a:r>
                        <a:rPr lang="en-US" sz="1100" spc="100" dirty="0"/>
                        <a:t>(500MICRONS)</a:t>
                      </a:r>
                      <a:endParaRPr lang="en-US" sz="1100" dirty="0"/>
                    </a:p>
                    <a:p>
                      <a:pPr marL="0" marR="0" algn="ctr">
                        <a:lnSpc>
                          <a:spcPct val="115000"/>
                        </a:lnSpc>
                        <a:spcBef>
                          <a:spcPts val="0"/>
                        </a:spcBef>
                        <a:spcAft>
                          <a:spcPts val="0"/>
                        </a:spcAft>
                      </a:pPr>
                      <a:r>
                        <a:rPr lang="en-US" sz="1100" spc="100" dirty="0"/>
                        <a:t>     </a:t>
                      </a:r>
                      <a:r>
                        <a:rPr lang="en-US" sz="1100" spc="100" dirty="0" smtClean="0"/>
                        <a:t>VALUES</a:t>
                      </a:r>
                      <a:endParaRPr lang="en-US" sz="1100" b="1" dirty="0">
                        <a:solidFill>
                          <a:srgbClr val="FFFF00"/>
                        </a:solidFill>
                        <a:latin typeface="Cambria" pitchFamily="18" charset="0"/>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spc="100" dirty="0"/>
                        <a:t>LDPE FILM</a:t>
                      </a:r>
                      <a:endParaRPr lang="en-US" sz="1100" dirty="0"/>
                    </a:p>
                    <a:p>
                      <a:pPr marL="0" marR="0" algn="ctr">
                        <a:lnSpc>
                          <a:spcPct val="115000"/>
                        </a:lnSpc>
                        <a:spcBef>
                          <a:spcPts val="0"/>
                        </a:spcBef>
                        <a:spcAft>
                          <a:spcPts val="0"/>
                        </a:spcAft>
                      </a:pPr>
                      <a:r>
                        <a:rPr lang="en-US" sz="1100" spc="100" dirty="0"/>
                        <a:t>0.5mm</a:t>
                      </a:r>
                      <a:endParaRPr lang="en-US" sz="1100" dirty="0"/>
                    </a:p>
                    <a:p>
                      <a:pPr marL="0" marR="0" algn="ctr">
                        <a:lnSpc>
                          <a:spcPct val="115000"/>
                        </a:lnSpc>
                        <a:spcBef>
                          <a:spcPts val="0"/>
                        </a:spcBef>
                        <a:spcAft>
                          <a:spcPts val="0"/>
                        </a:spcAft>
                      </a:pPr>
                      <a:r>
                        <a:rPr lang="en-US" sz="1100" spc="100" dirty="0"/>
                        <a:t>(500 MICRONS)</a:t>
                      </a:r>
                      <a:endParaRPr lang="en-US" sz="1100" dirty="0"/>
                    </a:p>
                    <a:p>
                      <a:pPr marL="0" marR="0" algn="ctr">
                        <a:lnSpc>
                          <a:spcPct val="115000"/>
                        </a:lnSpc>
                        <a:spcBef>
                          <a:spcPts val="0"/>
                        </a:spcBef>
                        <a:spcAft>
                          <a:spcPts val="0"/>
                        </a:spcAft>
                      </a:pPr>
                      <a:r>
                        <a:rPr lang="en-US" sz="1100" spc="100" dirty="0"/>
                        <a:t>VALUES</a:t>
                      </a:r>
                      <a:endParaRPr lang="en-US" sz="1100" b="1" dirty="0">
                        <a:solidFill>
                          <a:srgbClr val="FFFF00"/>
                        </a:solidFill>
                        <a:latin typeface="Cambria" pitchFamily="18" charset="0"/>
                        <a:ea typeface="Times New Roman"/>
                        <a:cs typeface="Times New Roman"/>
                      </a:endParaRPr>
                    </a:p>
                  </a:txBody>
                  <a:tcPr marL="68580" marR="68580" marT="0" marB="0" anchor="ctr"/>
                </a:tc>
              </a:tr>
              <a:tr h="435350">
                <a:tc>
                  <a:txBody>
                    <a:bodyPr/>
                    <a:lstStyle/>
                    <a:p>
                      <a:pPr marL="0" marR="0" algn="ctr">
                        <a:lnSpc>
                          <a:spcPct val="115000"/>
                        </a:lnSpc>
                        <a:spcBef>
                          <a:spcPts val="0"/>
                        </a:spcBef>
                        <a:spcAft>
                          <a:spcPts val="0"/>
                        </a:spcAft>
                      </a:pPr>
                      <a:r>
                        <a:rPr lang="en-US" sz="1100" b="1" cap="all" spc="100" dirty="0"/>
                        <a:t>Material Density</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1505</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Gm/CC</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0.939</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0.940</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0.920</a:t>
                      </a:r>
                      <a:endParaRPr lang="en-US" sz="1100" b="1" cap="all" dirty="0">
                        <a:latin typeface="Cambria" pitchFamily="18" charset="0"/>
                        <a:ea typeface="Times New Roman"/>
                        <a:cs typeface="Times New Roman"/>
                      </a:endParaRPr>
                    </a:p>
                  </a:txBody>
                  <a:tcPr marL="68580" marR="68580" marT="0" marB="0"/>
                </a:tc>
              </a:tr>
              <a:tr h="435350">
                <a:tc>
                  <a:txBody>
                    <a:bodyPr/>
                    <a:lstStyle/>
                    <a:p>
                      <a:pPr marL="0" marR="0" algn="ctr">
                        <a:lnSpc>
                          <a:spcPct val="115000"/>
                        </a:lnSpc>
                        <a:spcBef>
                          <a:spcPts val="0"/>
                        </a:spcBef>
                        <a:spcAft>
                          <a:spcPts val="0"/>
                        </a:spcAft>
                      </a:pPr>
                      <a:r>
                        <a:rPr lang="en-US" sz="1100" b="1" cap="all" spc="100" dirty="0"/>
                        <a:t>Breaking Strength</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6093</a:t>
                      </a:r>
                      <a:r>
                        <a:rPr lang="en-US" sz="1100" b="1" cap="all" spc="100" dirty="0"/>
                        <a:t>,  Type IV</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N/mm</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28</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14</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12</a:t>
                      </a:r>
                      <a:endParaRPr lang="en-US" sz="1100" b="1" cap="all" dirty="0">
                        <a:latin typeface="Cambria" pitchFamily="18" charset="0"/>
                        <a:ea typeface="Times New Roman"/>
                        <a:cs typeface="Times New Roman"/>
                      </a:endParaRPr>
                    </a:p>
                  </a:txBody>
                  <a:tcPr marL="68580" marR="68580" marT="0" marB="0"/>
                </a:tc>
              </a:tr>
              <a:tr h="558204">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Elongation</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638</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22 </a:t>
                      </a:r>
                      <a:r>
                        <a:rPr lang="en-US" sz="1100" b="1" u="sng" cap="all" spc="100" dirty="0"/>
                        <a:t>+</a:t>
                      </a:r>
                      <a:r>
                        <a:rPr lang="en-US" sz="1100" b="1" cap="all" spc="100" dirty="0"/>
                        <a:t>  for both</a:t>
                      </a:r>
                      <a:endParaRPr lang="en-US" sz="1100" b="1" cap="all" dirty="0"/>
                    </a:p>
                    <a:p>
                      <a:pPr marL="0" marR="0" algn="ctr">
                        <a:lnSpc>
                          <a:spcPct val="115000"/>
                        </a:lnSpc>
                        <a:spcBef>
                          <a:spcPts val="0"/>
                        </a:spcBef>
                        <a:spcAft>
                          <a:spcPts val="0"/>
                        </a:spcAft>
                      </a:pPr>
                      <a:r>
                        <a:rPr lang="en-US" sz="1100" b="1" cap="all" spc="100" dirty="0"/>
                        <a:t>MD &amp; TD</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700</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610</a:t>
                      </a:r>
                      <a:endParaRPr lang="en-US" sz="1100" b="1" cap="all" dirty="0">
                        <a:latin typeface="Cambria" pitchFamily="18" charset="0"/>
                        <a:ea typeface="Times New Roman"/>
                        <a:cs typeface="Times New Roman"/>
                      </a:endParaRPr>
                    </a:p>
                  </a:txBody>
                  <a:tcPr marL="68580" marR="68580" marT="0" marB="0"/>
                </a:tc>
              </a:tr>
              <a:tr h="435350">
                <a:tc>
                  <a:txBody>
                    <a:bodyPr/>
                    <a:lstStyle/>
                    <a:p>
                      <a:pPr marL="0" marR="0" algn="ctr">
                        <a:lnSpc>
                          <a:spcPct val="115000"/>
                        </a:lnSpc>
                        <a:spcBef>
                          <a:spcPts val="0"/>
                        </a:spcBef>
                        <a:spcAft>
                          <a:spcPts val="0"/>
                        </a:spcAft>
                      </a:pPr>
                      <a:r>
                        <a:rPr lang="en-US" sz="1100" b="1" cap="all" spc="100" dirty="0"/>
                        <a:t>Puncture Resistance</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4833</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N</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491</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176</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120</a:t>
                      </a:r>
                      <a:endParaRPr lang="en-US" sz="1100" b="1" cap="all" dirty="0">
                        <a:latin typeface="Cambria" pitchFamily="18" charset="0"/>
                        <a:ea typeface="Times New Roman"/>
                        <a:cs typeface="Times New Roman"/>
                      </a:endParaRPr>
                    </a:p>
                  </a:txBody>
                  <a:tcPr marL="68580" marR="68580" marT="0" marB="0"/>
                </a:tc>
              </a:tr>
              <a:tr h="369625">
                <a:tc>
                  <a:txBody>
                    <a:bodyPr/>
                    <a:lstStyle/>
                    <a:p>
                      <a:pPr marL="0" marR="0" algn="ctr">
                        <a:lnSpc>
                          <a:spcPct val="115000"/>
                        </a:lnSpc>
                        <a:spcBef>
                          <a:spcPts val="0"/>
                        </a:spcBef>
                        <a:spcAft>
                          <a:spcPts val="0"/>
                        </a:spcAft>
                      </a:pPr>
                      <a:r>
                        <a:rPr lang="en-US" sz="1100" b="1" cap="all" spc="100" dirty="0"/>
                        <a:t>Tear Resistance</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1004</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N</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120</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73</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50</a:t>
                      </a:r>
                      <a:endParaRPr lang="en-US" sz="1100" b="1" cap="all" dirty="0">
                        <a:latin typeface="Cambria" pitchFamily="18" charset="0"/>
                        <a:ea typeface="Times New Roman"/>
                        <a:cs typeface="Times New Roman"/>
                      </a:endParaRPr>
                    </a:p>
                  </a:txBody>
                  <a:tcPr marL="68580" marR="68580" marT="0" marB="0"/>
                </a:tc>
              </a:tr>
              <a:tr h="435350">
                <a:tc>
                  <a:txBody>
                    <a:bodyPr/>
                    <a:lstStyle/>
                    <a:p>
                      <a:pPr marL="0" marR="0" algn="ctr">
                        <a:lnSpc>
                          <a:spcPct val="115000"/>
                        </a:lnSpc>
                        <a:spcBef>
                          <a:spcPts val="0"/>
                        </a:spcBef>
                        <a:spcAft>
                          <a:spcPts val="0"/>
                        </a:spcAft>
                      </a:pPr>
                      <a:r>
                        <a:rPr lang="en-US" sz="1100" b="1" cap="all" spc="100" dirty="0"/>
                        <a:t>Bursting strength</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751</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Kg/cm</a:t>
                      </a:r>
                      <a:r>
                        <a:rPr lang="en-US" sz="1100" b="1" cap="all" spc="100" baseline="30000" dirty="0" smtClean="0"/>
                        <a:t>2</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8.5</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4.3</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4</a:t>
                      </a:r>
                      <a:endParaRPr lang="en-US" sz="1100" b="1" cap="all" dirty="0">
                        <a:latin typeface="Cambria" pitchFamily="18" charset="0"/>
                        <a:ea typeface="Times New Roman"/>
                        <a:cs typeface="Times New Roman"/>
                      </a:endParaRPr>
                    </a:p>
                  </a:txBody>
                  <a:tcPr marL="68580" marR="68580" marT="0" marB="0"/>
                </a:tc>
              </a:tr>
              <a:tr h="749480">
                <a:tc>
                  <a:txBody>
                    <a:bodyPr/>
                    <a:lstStyle/>
                    <a:p>
                      <a:pPr marL="0" marR="0" algn="ctr">
                        <a:lnSpc>
                          <a:spcPct val="115000"/>
                        </a:lnSpc>
                        <a:spcBef>
                          <a:spcPts val="0"/>
                        </a:spcBef>
                        <a:spcAft>
                          <a:spcPts val="0"/>
                        </a:spcAft>
                      </a:pPr>
                      <a:r>
                        <a:rPr lang="en-US" sz="1100" b="1" cap="all" spc="100" dirty="0"/>
                        <a:t>Hydro Static Resistance</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751</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Kg/cm</a:t>
                      </a:r>
                      <a:r>
                        <a:rPr lang="en-US" sz="1100" b="1" cap="all" spc="100" baseline="30000" dirty="0" smtClean="0"/>
                        <a:t>2</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b="1" cap="all" spc="100"/>
                        <a:t>No through leakage upto 15kg/cm</a:t>
                      </a:r>
                      <a:r>
                        <a:rPr lang="en-US" sz="1100" b="1" cap="all" spc="100" baseline="30000"/>
                        <a:t>2</a:t>
                      </a:r>
                      <a:r>
                        <a:rPr lang="en-US" sz="1100" b="1" cap="all" spc="100"/>
                        <a:t>.</a:t>
                      </a:r>
                      <a:endParaRPr lang="en-US" sz="1100" b="1" cap="all">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Sample </a:t>
                      </a:r>
                      <a:r>
                        <a:rPr lang="en-US" sz="1100" b="1" cap="all" spc="100" dirty="0"/>
                        <a:t>Bursted at 3kg/cm</a:t>
                      </a:r>
                      <a:r>
                        <a:rPr lang="en-US" sz="1100" b="1" cap="all" spc="100" baseline="30000" dirty="0"/>
                        <a:t>2</a:t>
                      </a:r>
                      <a:r>
                        <a:rPr lang="en-US" sz="1100" b="1" cap="all" spc="100" dirty="0"/>
                        <a:t>.</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Sample </a:t>
                      </a:r>
                      <a:r>
                        <a:rPr lang="en-US" sz="1100" b="1" cap="all" spc="100" dirty="0"/>
                        <a:t>Bursted at 2kg/cm</a:t>
                      </a:r>
                      <a:r>
                        <a:rPr lang="en-US" sz="1100" b="1" cap="all" spc="100" baseline="30000" dirty="0"/>
                        <a:t>2</a:t>
                      </a:r>
                      <a:r>
                        <a:rPr lang="en-US" sz="1100" b="1" cap="all" spc="100" dirty="0"/>
                        <a:t>.</a:t>
                      </a:r>
                      <a:endParaRPr lang="en-US" sz="1100" b="1" cap="all" dirty="0">
                        <a:latin typeface="Cambria" pitchFamily="18" charset="0"/>
                        <a:ea typeface="Times New Roman"/>
                        <a:cs typeface="Times New Roman"/>
                      </a:endParaRPr>
                    </a:p>
                  </a:txBody>
                  <a:tcPr marL="68580" marR="68580" marT="0" marB="0"/>
                </a:tc>
              </a:tr>
              <a:tr h="749480">
                <a:tc>
                  <a:txBody>
                    <a:bodyPr/>
                    <a:lstStyle/>
                    <a:p>
                      <a:pPr marL="0" marR="0" algn="ctr">
                        <a:lnSpc>
                          <a:spcPct val="115000"/>
                        </a:lnSpc>
                        <a:spcBef>
                          <a:spcPts val="0"/>
                        </a:spcBef>
                        <a:spcAft>
                          <a:spcPts val="0"/>
                        </a:spcAft>
                      </a:pPr>
                      <a:r>
                        <a:rPr lang="en-US" sz="1100" b="1" cap="all" spc="100" dirty="0"/>
                        <a:t>Impact failure load at 1524 mm height</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1424</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Gf</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Passed </a:t>
                      </a:r>
                      <a:r>
                        <a:rPr lang="en-US" sz="1100" b="1" cap="all" spc="100" dirty="0"/>
                        <a:t>more than 2000 gf</a:t>
                      </a:r>
                      <a:endParaRPr lang="en-US" sz="1100" b="1" cap="all" dirty="0"/>
                    </a:p>
                    <a:p>
                      <a:pPr marL="0" marR="0" algn="ctr">
                        <a:lnSpc>
                          <a:spcPct val="115000"/>
                        </a:lnSpc>
                        <a:spcBef>
                          <a:spcPts val="0"/>
                        </a:spcBef>
                        <a:spcAft>
                          <a:spcPts val="0"/>
                        </a:spcAft>
                      </a:pPr>
                      <a:r>
                        <a:rPr lang="en-US" sz="1100" b="1" cap="all" spc="100" dirty="0"/>
                        <a:t>Load</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Load </a:t>
                      </a:r>
                      <a:r>
                        <a:rPr lang="en-US" sz="1100" b="1" cap="all" spc="100" dirty="0"/>
                        <a:t>passed at 585 gf.</a:t>
                      </a:r>
                      <a:endParaRPr lang="en-US" sz="1100" b="1" cap="all" dirty="0">
                        <a:latin typeface="Cambria" pitchFamily="18" charset="0"/>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b="1" cap="all" spc="100" dirty="0" smtClean="0"/>
                    </a:p>
                    <a:p>
                      <a:pPr marL="0" marR="0" algn="ctr">
                        <a:lnSpc>
                          <a:spcPct val="115000"/>
                        </a:lnSpc>
                        <a:spcBef>
                          <a:spcPts val="0"/>
                        </a:spcBef>
                        <a:spcAft>
                          <a:spcPts val="0"/>
                        </a:spcAft>
                      </a:pPr>
                      <a:r>
                        <a:rPr lang="en-US" sz="1100" b="1" cap="all" spc="100" dirty="0" smtClean="0"/>
                        <a:t>Load </a:t>
                      </a:r>
                      <a:r>
                        <a:rPr lang="en-US" sz="1100" b="1" cap="all" spc="100" dirty="0"/>
                        <a:t>passed at 555 gf.</a:t>
                      </a:r>
                      <a:endParaRPr lang="en-US" sz="1100" b="1" cap="all" dirty="0">
                        <a:latin typeface="Cambria" pitchFamily="18" charset="0"/>
                        <a:ea typeface="Times New Roman"/>
                        <a:cs typeface="Times New Roman"/>
                      </a:endParaRPr>
                    </a:p>
                  </a:txBody>
                  <a:tcPr marL="68580" marR="68580" marT="0" marB="0"/>
                </a:tc>
              </a:tr>
            </a:tbl>
          </a:graphicData>
        </a:graphic>
      </p:graphicFrame>
    </p:spTree>
  </p:cSld>
  <p:clrMapOvr>
    <a:masterClrMapping/>
  </p:clrMapOvr>
  <p:transition advTm="5000">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04800" y="838200"/>
            <a:ext cx="4419600" cy="2590800"/>
          </a:xfrm>
          <a:prstGeom prst="rect">
            <a:avLst/>
          </a:prstGeom>
          <a:noFill/>
          <a:ln w="9525">
            <a:solidFill>
              <a:srgbClr val="66FF33"/>
            </a:solid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800600" y="838200"/>
            <a:ext cx="4114800" cy="2590800"/>
          </a:xfrm>
          <a:prstGeom prst="rect">
            <a:avLst/>
          </a:prstGeom>
          <a:noFill/>
          <a:ln w="9525">
            <a:solidFill>
              <a:srgbClr val="66FF33"/>
            </a:solid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304800" y="3581400"/>
            <a:ext cx="4419600" cy="2903357"/>
          </a:xfrm>
          <a:prstGeom prst="rect">
            <a:avLst/>
          </a:prstGeom>
          <a:noFill/>
          <a:ln w="9525">
            <a:solidFill>
              <a:srgbClr val="66FF33"/>
            </a:solid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4800600" y="3581400"/>
            <a:ext cx="4105274" cy="2895600"/>
          </a:xfrm>
          <a:prstGeom prst="rect">
            <a:avLst/>
          </a:prstGeom>
          <a:noFill/>
          <a:ln w="9525">
            <a:solidFill>
              <a:srgbClr val="66FF33"/>
            </a:solid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1371600" y="381000"/>
            <a:ext cx="6286500" cy="266700"/>
          </a:xfrm>
          <a:prstGeom prst="rect">
            <a:avLst/>
          </a:prstGeom>
          <a:noFill/>
          <a:ln w="9525">
            <a:noFill/>
            <a:miter lim="800000"/>
            <a:headEnd/>
            <a:tailEnd/>
          </a:ln>
        </p:spPr>
      </p:pic>
    </p:spTree>
  </p:cSld>
  <p:clrMapOvr>
    <a:masterClrMapping/>
  </p:clrMapOvr>
  <p:transition advTm="5000">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648200" y="3200400"/>
            <a:ext cx="4114800" cy="2590800"/>
          </a:xfrm>
          <a:prstGeom prst="rect">
            <a:avLst/>
          </a:prstGeom>
          <a:solidFill>
            <a:schemeClr val="bg1">
              <a:lumMod val="50000"/>
              <a:lumOff val="50000"/>
            </a:schemeClr>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P1010088.JPG"/>
          <p:cNvPicPr>
            <a:picLocks noGrp="1" noChangeAspect="1"/>
          </p:cNvPicPr>
          <p:nvPr>
            <p:ph sz="half" idx="1"/>
          </p:nvPr>
        </p:nvPicPr>
        <p:blipFill>
          <a:blip r:embed="rId2" cstate="print"/>
          <a:stretch>
            <a:fillRect/>
          </a:stretch>
        </p:blipFill>
        <p:spPr>
          <a:xfrm>
            <a:off x="685800" y="457200"/>
            <a:ext cx="3733800" cy="2494857"/>
          </a:xfrm>
          <a:ln w="38100">
            <a:solidFill>
              <a:srgbClr val="66FF33"/>
            </a:solidFill>
          </a:ln>
        </p:spPr>
      </p:pic>
      <p:pic>
        <p:nvPicPr>
          <p:cNvPr id="6" name="Content Placeholder 5" descr="P1010089.JPG"/>
          <p:cNvPicPr>
            <a:picLocks noGrp="1" noChangeAspect="1"/>
          </p:cNvPicPr>
          <p:nvPr>
            <p:ph sz="half" idx="2"/>
          </p:nvPr>
        </p:nvPicPr>
        <p:blipFill>
          <a:blip r:embed="rId3" cstate="print"/>
          <a:stretch>
            <a:fillRect/>
          </a:stretch>
        </p:blipFill>
        <p:spPr>
          <a:xfrm>
            <a:off x="4724400" y="457200"/>
            <a:ext cx="3962400" cy="2550319"/>
          </a:xfrm>
          <a:ln w="38100">
            <a:solidFill>
              <a:srgbClr val="66FF33"/>
            </a:solidFill>
          </a:ln>
        </p:spPr>
      </p:pic>
      <p:pic>
        <p:nvPicPr>
          <p:cNvPr id="1026" name="Picture 2" descr="D:\Promotion\Photographs\P1010090.JPG"/>
          <p:cNvPicPr>
            <a:picLocks noChangeAspect="1" noChangeArrowheads="1"/>
          </p:cNvPicPr>
          <p:nvPr/>
        </p:nvPicPr>
        <p:blipFill>
          <a:blip r:embed="rId4" cstate="print"/>
          <a:srcRect/>
          <a:stretch>
            <a:fillRect/>
          </a:stretch>
        </p:blipFill>
        <p:spPr bwMode="auto">
          <a:xfrm>
            <a:off x="685800" y="3176846"/>
            <a:ext cx="3733800" cy="2579717"/>
          </a:xfrm>
          <a:prstGeom prst="rect">
            <a:avLst/>
          </a:prstGeom>
          <a:noFill/>
          <a:ln w="38100">
            <a:solidFill>
              <a:srgbClr val="66FF33"/>
            </a:solidFill>
          </a:ln>
        </p:spPr>
      </p:pic>
      <p:sp>
        <p:nvSpPr>
          <p:cNvPr id="10" name="TextBox 9"/>
          <p:cNvSpPr txBox="1"/>
          <p:nvPr/>
        </p:nvSpPr>
        <p:spPr>
          <a:xfrm>
            <a:off x="4876800" y="3429000"/>
            <a:ext cx="4038600" cy="1631216"/>
          </a:xfrm>
          <a:prstGeom prst="rect">
            <a:avLst/>
          </a:prstGeom>
          <a:noFill/>
        </p:spPr>
        <p:txBody>
          <a:bodyPr wrap="square" rtlCol="0">
            <a:spAutoFit/>
          </a:bodyPr>
          <a:lstStyle/>
          <a:p>
            <a:pPr algn="ctr"/>
            <a:r>
              <a:rPr lang="en-US" sz="2500" b="1" u="sng" cap="all" dirty="0" smtClean="0">
                <a:solidFill>
                  <a:schemeClr val="accent5">
                    <a:lumMod val="20000"/>
                    <a:lumOff val="80000"/>
                  </a:schemeClr>
                </a:solidFill>
              </a:rPr>
              <a:t>Failure of Farm ponds due to use of poor quality plastic sheets</a:t>
            </a:r>
            <a:endParaRPr lang="en-US" sz="2500" dirty="0">
              <a:solidFill>
                <a:schemeClr val="accent5">
                  <a:lumMod val="20000"/>
                  <a:lumOff val="80000"/>
                </a:schemeClr>
              </a:solidFill>
            </a:endParaRPr>
          </a:p>
        </p:txBody>
      </p:sp>
      <p:sp>
        <p:nvSpPr>
          <p:cNvPr id="7" name="TextBox 6"/>
          <p:cNvSpPr txBox="1"/>
          <p:nvPr/>
        </p:nvSpPr>
        <p:spPr>
          <a:xfrm>
            <a:off x="533400" y="5943600"/>
            <a:ext cx="8153400" cy="707886"/>
          </a:xfrm>
          <a:prstGeom prst="rect">
            <a:avLst/>
          </a:prstGeom>
          <a:noFill/>
        </p:spPr>
        <p:txBody>
          <a:bodyPr wrap="square" rtlCol="0">
            <a:spAutoFit/>
          </a:bodyPr>
          <a:lstStyle/>
          <a:p>
            <a:r>
              <a:rPr lang="en-US" sz="2000" b="1" dirty="0" smtClean="0">
                <a:solidFill>
                  <a:srgbClr val="FFC000"/>
                </a:solidFill>
                <a:latin typeface="Cambria" pitchFamily="18" charset="0"/>
              </a:rPr>
              <a:t>TO OVERCOME ALL THE ABOVE NEGATIVES, TEXEL REINFORCED HDPE GEOMEMBRANE CLF RANGE WAS DESIGNED.</a:t>
            </a:r>
            <a:endParaRPr lang="en-US" sz="2000" b="1" dirty="0">
              <a:solidFill>
                <a:srgbClr val="FFC000"/>
              </a:solidFill>
              <a:latin typeface="Cambria" pitchFamily="18" charset="0"/>
            </a:endParaRPr>
          </a:p>
        </p:txBody>
      </p:sp>
    </p:spTree>
  </p:cSld>
  <p:clrMapOvr>
    <a:masterClrMapping/>
  </p:clrMapOvr>
  <p:transition advTm="5000">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2438400"/>
            <a:ext cx="7467600" cy="1246495"/>
          </a:xfrm>
          <a:prstGeom prst="rect">
            <a:avLst/>
          </a:prstGeom>
          <a:noFill/>
          <a:scene3d>
            <a:camera prst="orthographicFront"/>
            <a:lightRig rig="threePt" dir="t"/>
          </a:scene3d>
          <a:sp3d>
            <a:bevelT w="114300" prst="artDeco"/>
          </a:sp3d>
        </p:spPr>
        <p:txBody>
          <a:bodyPr wrap="square" rtlCol="0">
            <a:spAutoFit/>
          </a:bodyPr>
          <a:lstStyle/>
          <a:p>
            <a:pPr algn="ctr"/>
            <a:r>
              <a:rPr lang="en-US" sz="2500" b="1" u="sng" dirty="0" smtClean="0"/>
              <a:t>CONSTRUCTION OF EARTHEN RESERVOIRS &amp;  INSTALLATION PROCESS OF GEOMEMBRANE</a:t>
            </a:r>
            <a:endParaRPr lang="en-US" sz="2500" b="1" u="sng" dirty="0"/>
          </a:p>
        </p:txBody>
      </p:sp>
    </p:spTree>
  </p:cSld>
  <p:clrMapOvr>
    <a:masterClrMapping/>
  </p:clrMapOvr>
  <p:transition advTm="5000">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660864"/>
          </a:xfrm>
        </p:spPr>
        <p:txBody>
          <a:bodyPr>
            <a:normAutofit fontScale="90000"/>
          </a:bodyPr>
          <a:lstStyle/>
          <a:p>
            <a:pPr algn="ctr"/>
            <a:r>
              <a:rPr lang="en-US" sz="2500" b="1" u="sng" cap="all" dirty="0" smtClean="0">
                <a:solidFill>
                  <a:srgbClr val="92D050"/>
                </a:solidFill>
              </a:rPr>
              <a:t>Excavation  &amp; Compaction of Earthen Reservoir</a:t>
            </a:r>
            <a:endParaRPr lang="en-US" sz="2500" dirty="0"/>
          </a:p>
        </p:txBody>
      </p:sp>
      <p:pic>
        <p:nvPicPr>
          <p:cNvPr id="5" name="Picture 2" descr="C:\Users\GRETA\AppData\Local\Temp\Rar$DI12.7836\DSCN04210316.JPG"/>
          <p:cNvPicPr>
            <a:picLocks noGrp="1" noChangeAspect="1" noChangeArrowheads="1"/>
          </p:cNvPicPr>
          <p:nvPr>
            <p:ph sz="half" idx="2"/>
          </p:nvPr>
        </p:nvPicPr>
        <p:blipFill>
          <a:blip r:embed="rId2" cstate="print"/>
          <a:srcRect/>
          <a:stretch>
            <a:fillRect/>
          </a:stretch>
        </p:blipFill>
        <p:spPr bwMode="auto">
          <a:xfrm>
            <a:off x="4648200" y="990600"/>
            <a:ext cx="4267200" cy="2743200"/>
          </a:xfrm>
          <a:prstGeom prst="rect">
            <a:avLst/>
          </a:prstGeom>
          <a:ln>
            <a:solidFill>
              <a:srgbClr val="66FF33"/>
            </a:solidFill>
          </a:ln>
          <a:effectLst>
            <a:outerShdw blurRad="292100" dist="139700" dir="2700000" algn="tl" rotWithShape="0">
              <a:srgbClr val="333333">
                <a:alpha val="65000"/>
              </a:srgbClr>
            </a:outerShdw>
          </a:effectLst>
        </p:spPr>
      </p:pic>
      <p:pic>
        <p:nvPicPr>
          <p:cNvPr id="6" name="Picture 2" descr="C:\Users\GRETA\AppData\Local\Temp\Rar$DI11.6575\DSCN05540379.JPG"/>
          <p:cNvPicPr>
            <a:picLocks noGrp="1" noChangeAspect="1" noChangeArrowheads="1"/>
          </p:cNvPicPr>
          <p:nvPr>
            <p:ph sz="half" idx="1"/>
          </p:nvPr>
        </p:nvPicPr>
        <p:blipFill>
          <a:blip r:embed="rId3" cstate="print"/>
          <a:srcRect/>
          <a:stretch>
            <a:fillRect/>
          </a:stretch>
        </p:blipFill>
        <p:spPr bwMode="auto">
          <a:xfrm>
            <a:off x="304800" y="990600"/>
            <a:ext cx="4267200" cy="2743200"/>
          </a:xfrm>
          <a:prstGeom prst="rect">
            <a:avLst/>
          </a:prstGeom>
          <a:ln>
            <a:solidFill>
              <a:srgbClr val="66FF33"/>
            </a:solid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4" cstate="print"/>
          <a:srcRect/>
          <a:stretch>
            <a:fillRect/>
          </a:stretch>
        </p:blipFill>
        <p:spPr bwMode="auto">
          <a:xfrm>
            <a:off x="304800" y="3810001"/>
            <a:ext cx="4267200" cy="2847975"/>
          </a:xfrm>
          <a:prstGeom prst="rect">
            <a:avLst/>
          </a:prstGeom>
          <a:noFill/>
          <a:ln w="9525">
            <a:solidFill>
              <a:srgbClr val="66FF33"/>
            </a:solid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4648200" y="3810000"/>
            <a:ext cx="4267200" cy="2819400"/>
          </a:xfrm>
          <a:prstGeom prst="rect">
            <a:avLst/>
          </a:prstGeom>
          <a:noFill/>
          <a:ln w="9525">
            <a:solidFill>
              <a:srgbClr val="66FF33"/>
            </a:solidFill>
            <a:miter lim="800000"/>
            <a:headEnd/>
            <a:tailEnd/>
          </a:ln>
        </p:spPr>
      </p:pic>
    </p:spTree>
  </p:cSld>
  <p:clrMapOvr>
    <a:masterClrMapping/>
  </p:clrMapOvr>
  <p:transition advTm="5000">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487362"/>
          </a:xfrm>
        </p:spPr>
        <p:txBody>
          <a:bodyPr>
            <a:noAutofit/>
          </a:bodyPr>
          <a:lstStyle/>
          <a:p>
            <a:pPr algn="ctr"/>
            <a:r>
              <a:rPr lang="en-US" sz="2500" b="1" u="sng" cap="all" dirty="0" smtClean="0">
                <a:solidFill>
                  <a:srgbClr val="92D050"/>
                </a:solidFill>
                <a:latin typeface="Cambria" pitchFamily="18" charset="0"/>
              </a:rPr>
              <a:t>Geomembrane Installation work IN PROGRESS</a:t>
            </a:r>
            <a:endParaRPr lang="en-US" sz="2500" b="1" u="sng" cap="all" dirty="0">
              <a:solidFill>
                <a:srgbClr val="92D050"/>
              </a:solidFill>
              <a:latin typeface="Cambria" pitchFamily="18" charset="0"/>
            </a:endParaRPr>
          </a:p>
        </p:txBody>
      </p:sp>
      <p:pic>
        <p:nvPicPr>
          <p:cNvPr id="3077" name="Picture 5"/>
          <p:cNvPicPr>
            <a:picLocks noGrp="1" noChangeAspect="1" noChangeArrowheads="1"/>
          </p:cNvPicPr>
          <p:nvPr>
            <p:ph idx="1"/>
          </p:nvPr>
        </p:nvPicPr>
        <p:blipFill>
          <a:blip r:embed="rId2" cstate="print"/>
          <a:srcRect/>
          <a:stretch>
            <a:fillRect/>
          </a:stretch>
        </p:blipFill>
        <p:spPr bwMode="auto">
          <a:xfrm>
            <a:off x="4495801" y="838200"/>
            <a:ext cx="4171951" cy="2667000"/>
          </a:xfrm>
          <a:prstGeom prst="rect">
            <a:avLst/>
          </a:prstGeom>
          <a:noFill/>
          <a:ln w="9525">
            <a:solidFill>
              <a:srgbClr val="66FF33"/>
            </a:solidFill>
            <a:miter lim="800000"/>
            <a:headEnd/>
            <a:tailEnd/>
          </a:ln>
        </p:spPr>
      </p:pic>
      <p:pic>
        <p:nvPicPr>
          <p:cNvPr id="1026" name="Picture 2" descr="E:\Mrunalini\Photographs\Anil Patil Photographs\Manoj Hegde\DSCN0357.jpg"/>
          <p:cNvPicPr>
            <a:picLocks noChangeAspect="1" noChangeArrowheads="1"/>
          </p:cNvPicPr>
          <p:nvPr/>
        </p:nvPicPr>
        <p:blipFill>
          <a:blip r:embed="rId3" cstate="print"/>
          <a:srcRect/>
          <a:stretch>
            <a:fillRect/>
          </a:stretch>
        </p:blipFill>
        <p:spPr bwMode="auto">
          <a:xfrm>
            <a:off x="228600" y="3581400"/>
            <a:ext cx="4191000" cy="2895600"/>
          </a:xfrm>
          <a:prstGeom prst="rect">
            <a:avLst/>
          </a:prstGeom>
          <a:noFill/>
          <a:ln>
            <a:solidFill>
              <a:srgbClr val="00CC00"/>
            </a:solidFill>
          </a:ln>
        </p:spPr>
      </p:pic>
      <p:pic>
        <p:nvPicPr>
          <p:cNvPr id="1027" name="Picture 3"/>
          <p:cNvPicPr>
            <a:picLocks noChangeAspect="1" noChangeArrowheads="1"/>
          </p:cNvPicPr>
          <p:nvPr/>
        </p:nvPicPr>
        <p:blipFill>
          <a:blip r:embed="rId4" cstate="print"/>
          <a:srcRect/>
          <a:stretch>
            <a:fillRect/>
          </a:stretch>
        </p:blipFill>
        <p:spPr bwMode="auto">
          <a:xfrm>
            <a:off x="228600" y="838200"/>
            <a:ext cx="4191000" cy="2590800"/>
          </a:xfrm>
          <a:prstGeom prst="rect">
            <a:avLst/>
          </a:prstGeom>
          <a:noFill/>
          <a:ln w="9525">
            <a:solidFill>
              <a:srgbClr val="00CC00"/>
            </a:solidFill>
            <a:miter lim="800000"/>
            <a:headEnd/>
            <a:tailEnd/>
          </a:ln>
          <a:effectLst/>
        </p:spPr>
      </p:pic>
      <p:pic>
        <p:nvPicPr>
          <p:cNvPr id="1028" name="Picture 4" descr="E:\Mrunalini\Photographs\Anil Patil Photographs\Manoj Hegde\Photo 4.jpg"/>
          <p:cNvPicPr>
            <a:picLocks noChangeAspect="1" noChangeArrowheads="1"/>
          </p:cNvPicPr>
          <p:nvPr/>
        </p:nvPicPr>
        <p:blipFill>
          <a:blip r:embed="rId5" cstate="print"/>
          <a:srcRect/>
          <a:stretch>
            <a:fillRect/>
          </a:stretch>
        </p:blipFill>
        <p:spPr bwMode="auto">
          <a:xfrm>
            <a:off x="4495801" y="3581400"/>
            <a:ext cx="4191000" cy="2895600"/>
          </a:xfrm>
          <a:prstGeom prst="rect">
            <a:avLst/>
          </a:prstGeom>
          <a:noFill/>
          <a:ln>
            <a:solidFill>
              <a:srgbClr val="00CC00"/>
            </a:solidFill>
          </a:ln>
        </p:spPr>
      </p:pic>
    </p:spTree>
  </p:cSld>
  <p:clrMapOvr>
    <a:masterClrMapping/>
  </p:clrMapOvr>
  <p:transition advTm="5000">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diamond(in)">
                                      <p:cBhvr>
                                        <p:cTn id="12" dur="20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077"/>
                                        </p:tgtEl>
                                        <p:attrNameLst>
                                          <p:attrName>style.visibility</p:attrName>
                                        </p:attrNameLst>
                                      </p:cBhvr>
                                      <p:to>
                                        <p:strVal val="visible"/>
                                      </p:to>
                                    </p:set>
                                    <p:animEffect transition="in" filter="diamond(in)">
                                      <p:cBhvr>
                                        <p:cTn id="17" dur="2000"/>
                                        <p:tgtEl>
                                          <p:spTgt spid="3077"/>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diamond(in)">
                                      <p:cBhvr>
                                        <p:cTn id="22" dur="20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diamond(in)">
                                      <p:cBhvr>
                                        <p:cTn id="2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0"/>
            <a:ext cx="8458200" cy="3785652"/>
          </a:xfrm>
          <a:prstGeom prst="rect">
            <a:avLst/>
          </a:prstGeom>
        </p:spPr>
        <p:txBody>
          <a:bodyPr wrap="square">
            <a:spAutoFit/>
          </a:bodyPr>
          <a:lstStyle/>
          <a:p>
            <a:endParaRPr lang="en-US" sz="2000" b="1" u="sng" dirty="0" smtClean="0">
              <a:latin typeface="Cambria" pitchFamily="18" charset="0"/>
            </a:endParaRPr>
          </a:p>
          <a:p>
            <a:pPr algn="ctr"/>
            <a:r>
              <a:rPr lang="en-US" sz="2000" b="1" dirty="0" smtClean="0">
                <a:latin typeface="Cambria" pitchFamily="18" charset="0"/>
              </a:rPr>
              <a:t>Today we can see that the Availability of water is becoming an area of concern in Major Parts of the World. </a:t>
            </a:r>
          </a:p>
          <a:p>
            <a:pPr algn="ctr"/>
            <a:endParaRPr lang="en-US" sz="2000" b="1" dirty="0" smtClean="0">
              <a:latin typeface="Cambria" pitchFamily="18" charset="0"/>
            </a:endParaRPr>
          </a:p>
          <a:p>
            <a:pPr algn="ctr"/>
            <a:endParaRPr lang="en-US" sz="2000" b="1" dirty="0" smtClean="0">
              <a:latin typeface="Cambria" pitchFamily="18" charset="0"/>
            </a:endParaRPr>
          </a:p>
          <a:p>
            <a:pPr algn="ctr"/>
            <a:r>
              <a:rPr lang="en-US" sz="2000" b="1" dirty="0" smtClean="0">
                <a:latin typeface="Cambria" pitchFamily="18" charset="0"/>
              </a:rPr>
              <a:t>It is a fact that over the past few years, access to water has become difficult and the problem is likely to increase in the coming years. </a:t>
            </a:r>
          </a:p>
          <a:p>
            <a:pPr algn="ctr"/>
            <a:endParaRPr lang="en-US" sz="2000" b="1" dirty="0" smtClean="0">
              <a:latin typeface="Cambria" pitchFamily="18" charset="0"/>
            </a:endParaRPr>
          </a:p>
          <a:p>
            <a:pPr algn="ctr"/>
            <a:r>
              <a:rPr lang="en-US" sz="2000" b="1" dirty="0" smtClean="0">
                <a:latin typeface="Cambria" pitchFamily="18" charset="0"/>
              </a:rPr>
              <a:t>This is a major worry for Industrial as well as Agricultural Sector .</a:t>
            </a:r>
          </a:p>
          <a:p>
            <a:pPr algn="just"/>
            <a:endParaRPr lang="en-US" sz="2000" b="1" dirty="0" smtClean="0">
              <a:latin typeface="Cambria" pitchFamily="18" charset="0"/>
            </a:endParaRPr>
          </a:p>
          <a:p>
            <a:pPr algn="just"/>
            <a:endParaRPr lang="en-US" sz="2000" b="1" dirty="0" smtClean="0">
              <a:latin typeface="Cambria" pitchFamily="18" charset="0"/>
            </a:endParaRPr>
          </a:p>
          <a:p>
            <a:pPr algn="just"/>
            <a:endParaRPr lang="en-US" sz="2000" b="1" dirty="0">
              <a:solidFill>
                <a:srgbClr val="006600"/>
              </a:solidFill>
              <a:latin typeface="Cambria" pitchFamily="18" charset="0"/>
            </a:endParaRPr>
          </a:p>
        </p:txBody>
      </p:sp>
    </p:spTree>
  </p:cSld>
  <p:clrMapOvr>
    <a:masterClrMapping/>
  </p:clrMapOvr>
  <p:transition advTm="5000">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 calcmode="lin" valueType="num">
                                      <p:cBhvr additive="base">
                                        <p:cTn id="1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 calcmode="lin" valueType="num">
                                      <p:cBhvr additive="base">
                                        <p:cTn id="1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SCN04190315.JPG"/>
          <p:cNvPicPr>
            <a:picLocks noGrp="1" noChangeAspect="1"/>
          </p:cNvPicPr>
          <p:nvPr>
            <p:ph sz="quarter" idx="1"/>
          </p:nvPr>
        </p:nvPicPr>
        <p:blipFill>
          <a:blip r:embed="rId2" cstate="print"/>
          <a:stretch>
            <a:fillRect/>
          </a:stretch>
        </p:blipFill>
        <p:spPr>
          <a:xfrm>
            <a:off x="228600" y="3886200"/>
            <a:ext cx="4343400" cy="2667000"/>
          </a:xfrm>
          <a:prstGeom prst="rect">
            <a:avLst/>
          </a:prstGeom>
          <a:ln>
            <a:solidFill>
              <a:srgbClr val="66FF33"/>
            </a:solidFill>
          </a:ln>
          <a:effectLst>
            <a:outerShdw blurRad="292100" dist="139700" dir="2700000" algn="tl" rotWithShape="0">
              <a:srgbClr val="333333">
                <a:alpha val="65000"/>
              </a:srgbClr>
            </a:outerShdw>
          </a:effectLst>
        </p:spPr>
      </p:pic>
      <p:pic>
        <p:nvPicPr>
          <p:cNvPr id="2050" name="Picture 2" descr="E:\Mrunalini\Photographs\Anil Patil Photographs\Manoj Hegde\installation process Corners.jpg"/>
          <p:cNvPicPr>
            <a:picLocks noChangeAspect="1" noChangeArrowheads="1"/>
          </p:cNvPicPr>
          <p:nvPr/>
        </p:nvPicPr>
        <p:blipFill>
          <a:blip r:embed="rId3" cstate="print"/>
          <a:srcRect/>
          <a:stretch>
            <a:fillRect/>
          </a:stretch>
        </p:blipFill>
        <p:spPr bwMode="auto">
          <a:xfrm>
            <a:off x="4648200" y="3886200"/>
            <a:ext cx="4267199" cy="2667000"/>
          </a:xfrm>
          <a:prstGeom prst="rect">
            <a:avLst/>
          </a:prstGeom>
          <a:noFill/>
          <a:ln>
            <a:solidFill>
              <a:srgbClr val="00CC00"/>
            </a:solidFill>
          </a:ln>
        </p:spPr>
      </p:pic>
      <p:pic>
        <p:nvPicPr>
          <p:cNvPr id="2052" name="Picture 4" descr="E:\Mrunalini\Photographs\Anil Patil Photographs\Manoj Hegde\Photo 3.jpg"/>
          <p:cNvPicPr>
            <a:picLocks noChangeAspect="1" noChangeArrowheads="1"/>
          </p:cNvPicPr>
          <p:nvPr/>
        </p:nvPicPr>
        <p:blipFill>
          <a:blip r:embed="rId4" cstate="print"/>
          <a:srcRect/>
          <a:stretch>
            <a:fillRect/>
          </a:stretch>
        </p:blipFill>
        <p:spPr bwMode="auto">
          <a:xfrm>
            <a:off x="4648200" y="990600"/>
            <a:ext cx="4267200" cy="2819400"/>
          </a:xfrm>
          <a:prstGeom prst="rect">
            <a:avLst/>
          </a:prstGeom>
          <a:noFill/>
          <a:ln>
            <a:solidFill>
              <a:srgbClr val="00CC00"/>
            </a:solidFill>
          </a:ln>
        </p:spPr>
      </p:pic>
      <p:pic>
        <p:nvPicPr>
          <p:cNvPr id="2053" name="Picture 5" descr="E:\Mrunalini\Krishi 2013\Images\Fencing.jpg"/>
          <p:cNvPicPr>
            <a:picLocks noChangeAspect="1" noChangeArrowheads="1"/>
          </p:cNvPicPr>
          <p:nvPr/>
        </p:nvPicPr>
        <p:blipFill>
          <a:blip r:embed="rId5"/>
          <a:srcRect/>
          <a:stretch>
            <a:fillRect/>
          </a:stretch>
        </p:blipFill>
        <p:spPr bwMode="auto">
          <a:xfrm>
            <a:off x="228600" y="990600"/>
            <a:ext cx="4343400" cy="2819400"/>
          </a:xfrm>
          <a:prstGeom prst="rect">
            <a:avLst/>
          </a:prstGeom>
          <a:noFill/>
          <a:ln>
            <a:solidFill>
              <a:srgbClr val="00CC00"/>
            </a:solidFill>
          </a:ln>
        </p:spPr>
      </p:pic>
    </p:spTree>
  </p:cSld>
  <p:clrMapOvr>
    <a:masterClrMapping/>
  </p:clrMapOvr>
  <p:transition advTm="5000">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diamond(in)">
                                      <p:cBhvr>
                                        <p:cTn id="7" dur="20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diamond(in)">
                                      <p:cBhvr>
                                        <p:cTn id="12" dur="20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diamond(in)">
                                      <p:cBhvr>
                                        <p:cTn id="22"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563562"/>
          </a:xfrm>
        </p:spPr>
        <p:txBody>
          <a:bodyPr>
            <a:normAutofit fontScale="90000"/>
          </a:bodyPr>
          <a:lstStyle/>
          <a:p>
            <a:pPr algn="ctr"/>
            <a:r>
              <a:rPr lang="en-US" sz="2500" b="1" u="sng" cap="all" dirty="0" smtClean="0">
                <a:solidFill>
                  <a:srgbClr val="92D050"/>
                </a:solidFill>
                <a:latin typeface="Cambria" pitchFamily="18" charset="0"/>
              </a:rPr>
              <a:t>Earthen Reservoir lined with Texel Geomembrane</a:t>
            </a:r>
            <a:endParaRPr lang="en-US" sz="2500" b="1" u="sng" cap="all" dirty="0">
              <a:solidFill>
                <a:srgbClr val="92D050"/>
              </a:solidFill>
              <a:latin typeface="Cambria" pitchFamily="18" charset="0"/>
            </a:endParaRPr>
          </a:p>
        </p:txBody>
      </p:sp>
      <p:pic>
        <p:nvPicPr>
          <p:cNvPr id="3074" name="Picture 2" descr="C:\Users\GRETA\AppData\Local\Temp\Rar$DI36.959\DSCN05950420.JPG"/>
          <p:cNvPicPr>
            <a:picLocks noGrp="1" noChangeAspect="1" noChangeArrowheads="1"/>
          </p:cNvPicPr>
          <p:nvPr>
            <p:ph sz="quarter" idx="1"/>
          </p:nvPr>
        </p:nvPicPr>
        <p:blipFill>
          <a:blip r:embed="rId2" cstate="print"/>
          <a:srcRect/>
          <a:stretch>
            <a:fillRect/>
          </a:stretch>
        </p:blipFill>
        <p:spPr bwMode="auto">
          <a:xfrm>
            <a:off x="228600" y="914400"/>
            <a:ext cx="4419600" cy="2590800"/>
          </a:xfrm>
          <a:prstGeom prst="rect">
            <a:avLst/>
          </a:prstGeom>
          <a:ln>
            <a:solidFill>
              <a:srgbClr val="66FF33"/>
            </a:solidFill>
          </a:ln>
          <a:effectLst>
            <a:outerShdw blurRad="292100" dist="139700" dir="2700000" algn="tl" rotWithShape="0">
              <a:srgbClr val="333333">
                <a:alpha val="65000"/>
              </a:srgbClr>
            </a:outerShdw>
          </a:effectLst>
        </p:spPr>
      </p:pic>
      <p:pic>
        <p:nvPicPr>
          <p:cNvPr id="3" name="Picture 2" descr="E:\Mrunalini\Photographs\Anil Patil Photographs\farm pond filled with water.jpg"/>
          <p:cNvPicPr>
            <a:picLocks noChangeAspect="1" noChangeArrowheads="1"/>
          </p:cNvPicPr>
          <p:nvPr/>
        </p:nvPicPr>
        <p:blipFill>
          <a:blip r:embed="rId3" cstate="print"/>
          <a:srcRect/>
          <a:stretch>
            <a:fillRect/>
          </a:stretch>
        </p:blipFill>
        <p:spPr bwMode="auto">
          <a:xfrm>
            <a:off x="228600" y="3581400"/>
            <a:ext cx="4419600" cy="3143502"/>
          </a:xfrm>
          <a:prstGeom prst="rect">
            <a:avLst/>
          </a:prstGeom>
          <a:noFill/>
          <a:ln>
            <a:solidFill>
              <a:srgbClr val="00CC00"/>
            </a:solidFill>
          </a:ln>
        </p:spPr>
      </p:pic>
      <p:pic>
        <p:nvPicPr>
          <p:cNvPr id="3075" name="Picture 3" descr="E:\Mrunalini\Photographs\Anil Patil Photographs\water filled farm pond.JPG"/>
          <p:cNvPicPr>
            <a:picLocks noChangeAspect="1" noChangeArrowheads="1"/>
          </p:cNvPicPr>
          <p:nvPr/>
        </p:nvPicPr>
        <p:blipFill>
          <a:blip r:embed="rId4" cstate="print"/>
          <a:srcRect/>
          <a:stretch>
            <a:fillRect/>
          </a:stretch>
        </p:blipFill>
        <p:spPr bwMode="auto">
          <a:xfrm>
            <a:off x="4724400" y="3581400"/>
            <a:ext cx="4266718" cy="3124200"/>
          </a:xfrm>
          <a:prstGeom prst="rect">
            <a:avLst/>
          </a:prstGeom>
          <a:noFill/>
          <a:ln>
            <a:solidFill>
              <a:srgbClr val="00CC00"/>
            </a:solidFill>
          </a:ln>
        </p:spPr>
      </p:pic>
      <p:pic>
        <p:nvPicPr>
          <p:cNvPr id="3076" name="Picture 4" descr="E:\Mrunalini\Photographs\BRM Digi cam Pics\NCPAH VISIT\DSCN0321.jpg"/>
          <p:cNvPicPr>
            <a:picLocks noChangeAspect="1" noChangeArrowheads="1"/>
          </p:cNvPicPr>
          <p:nvPr/>
        </p:nvPicPr>
        <p:blipFill>
          <a:blip r:embed="rId5" cstate="print"/>
          <a:srcRect/>
          <a:stretch>
            <a:fillRect/>
          </a:stretch>
        </p:blipFill>
        <p:spPr bwMode="auto">
          <a:xfrm>
            <a:off x="4724400" y="914400"/>
            <a:ext cx="4191000" cy="2576513"/>
          </a:xfrm>
          <a:prstGeom prst="rect">
            <a:avLst/>
          </a:prstGeom>
          <a:noFill/>
          <a:ln>
            <a:solidFill>
              <a:srgbClr val="00CC00"/>
            </a:solidFill>
          </a:ln>
        </p:spPr>
      </p:pic>
    </p:spTree>
  </p:cSld>
  <p:clrMapOvr>
    <a:masterClrMapping/>
  </p:clrMapOvr>
  <p:transition advTm="5000">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diamond(in)">
                                      <p:cBhvr>
                                        <p:cTn id="12" dur="2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diamond(in)">
                                      <p:cBhvr>
                                        <p:cTn id="17" dur="20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amond(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3075"/>
                                        </p:tgtEl>
                                        <p:attrNameLst>
                                          <p:attrName>style.visibility</p:attrName>
                                        </p:attrNameLst>
                                      </p:cBhvr>
                                      <p:to>
                                        <p:strVal val="visible"/>
                                      </p:to>
                                    </p:set>
                                    <p:animEffect transition="in" filter="diamond(in)">
                                      <p:cBhvr>
                                        <p:cTn id="27"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pPr algn="ctr"/>
            <a:r>
              <a:rPr lang="en-US" sz="2500" b="1" u="sng" cap="all" dirty="0" smtClean="0">
                <a:solidFill>
                  <a:srgbClr val="92D050"/>
                </a:solidFill>
              </a:rPr>
              <a:t>ADDITIONAL COVER OVER THE GEOMEMBRANE</a:t>
            </a:r>
            <a:endParaRPr lang="en-US" sz="2500" b="1" u="sng" cap="all" dirty="0">
              <a:solidFill>
                <a:srgbClr val="92D050"/>
              </a:solidFill>
            </a:endParaRPr>
          </a:p>
        </p:txBody>
      </p:sp>
      <p:sp>
        <p:nvSpPr>
          <p:cNvPr id="5" name="TextBox 4"/>
          <p:cNvSpPr txBox="1"/>
          <p:nvPr/>
        </p:nvSpPr>
        <p:spPr>
          <a:xfrm>
            <a:off x="533400" y="1676400"/>
            <a:ext cx="8153400" cy="3139321"/>
          </a:xfrm>
          <a:prstGeom prst="rect">
            <a:avLst/>
          </a:prstGeom>
          <a:noFill/>
        </p:spPr>
        <p:txBody>
          <a:bodyPr wrap="square" rtlCol="0">
            <a:spAutoFit/>
          </a:bodyPr>
          <a:lstStyle/>
          <a:p>
            <a:endParaRPr lang="en-US" dirty="0" smtClean="0"/>
          </a:p>
          <a:p>
            <a:r>
              <a:rPr lang="en-US" dirty="0" smtClean="0"/>
              <a:t>IN ORDER TO ENHANCE THE LIFE OF GEOMEMBRANE, A PROTECTIVE COVER OVER THE GEOMEMBRANE CAN BE LAID.</a:t>
            </a:r>
          </a:p>
          <a:p>
            <a:endParaRPr lang="en-US" dirty="0" smtClean="0"/>
          </a:p>
          <a:p>
            <a:r>
              <a:rPr lang="en-US" b="1" u="sng" dirty="0" smtClean="0">
                <a:solidFill>
                  <a:srgbClr val="92D050"/>
                </a:solidFill>
              </a:rPr>
              <a:t>THE PROTECTIVE COVERS CAN BE ANY OF THE FOLLOWING TYPES:</a:t>
            </a:r>
          </a:p>
          <a:p>
            <a:endParaRPr lang="en-US" dirty="0" smtClean="0"/>
          </a:p>
          <a:p>
            <a:pPr marL="342900" indent="-342900">
              <a:buFont typeface="Wingdings" pitchFamily="2" charset="2"/>
              <a:buChar char="v"/>
            </a:pPr>
            <a:r>
              <a:rPr lang="en-US" dirty="0" smtClean="0"/>
              <a:t>PAVER BLOCKS COVER</a:t>
            </a:r>
          </a:p>
          <a:p>
            <a:pPr marL="342900" indent="-342900">
              <a:buFont typeface="Wingdings" pitchFamily="2" charset="2"/>
              <a:buChar char="v"/>
            </a:pPr>
            <a:r>
              <a:rPr lang="en-US" dirty="0" smtClean="0"/>
              <a:t>STONE PITCHING COVER</a:t>
            </a:r>
          </a:p>
          <a:p>
            <a:pPr marL="342900" indent="-342900">
              <a:buFont typeface="Wingdings" pitchFamily="2" charset="2"/>
              <a:buChar char="v"/>
            </a:pPr>
            <a:r>
              <a:rPr lang="en-US" dirty="0" smtClean="0"/>
              <a:t>PRECAST TILES COVER</a:t>
            </a:r>
          </a:p>
          <a:p>
            <a:pPr marL="342900" indent="-342900">
              <a:buFont typeface="Wingdings" pitchFamily="2" charset="2"/>
              <a:buChar char="v"/>
            </a:pPr>
            <a:r>
              <a:rPr lang="en-US" dirty="0" smtClean="0"/>
              <a:t>CEMENT IMPREGNATED GEOTEXTILE COVER.</a:t>
            </a:r>
          </a:p>
          <a:p>
            <a:pPr marL="342900" indent="-342900"/>
            <a:endParaRPr lang="en-US" dirty="0" smtClean="0"/>
          </a:p>
        </p:txBody>
      </p:sp>
    </p:spTree>
  </p:cSld>
  <p:clrMapOvr>
    <a:masterClrMapping/>
  </p:clrMapOvr>
  <p:transition advTm="5000">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DSCN2447.JPG"/>
          <p:cNvPicPr>
            <a:picLocks/>
          </p:cNvPicPr>
          <p:nvPr/>
        </p:nvPicPr>
        <p:blipFill>
          <a:blip r:embed="rId2" cstate="print"/>
          <a:stretch>
            <a:fillRect/>
          </a:stretch>
        </p:blipFill>
        <p:spPr>
          <a:xfrm>
            <a:off x="381000" y="609600"/>
            <a:ext cx="4114800" cy="2834640"/>
          </a:xfrm>
          <a:prstGeom prst="rect">
            <a:avLst/>
          </a:prstGeom>
          <a:ln>
            <a:solidFill>
              <a:srgbClr val="66FF33"/>
            </a:solidFill>
          </a:ln>
          <a:effectLst>
            <a:outerShdw blurRad="292100" dist="139700" dir="2700000" algn="tl" rotWithShape="0">
              <a:srgbClr val="333333">
                <a:alpha val="65000"/>
              </a:srgbClr>
            </a:outerShdw>
          </a:effectLst>
        </p:spPr>
      </p:pic>
      <p:pic>
        <p:nvPicPr>
          <p:cNvPr id="3" name="Picture 2" descr="C:\Users\GRETA\AppData\Local\Temp\Rar$DI27.463\DSCN06080433.JPG"/>
          <p:cNvPicPr>
            <a:picLocks noChangeArrowheads="1"/>
          </p:cNvPicPr>
          <p:nvPr/>
        </p:nvPicPr>
        <p:blipFill>
          <a:blip r:embed="rId3" cstate="print"/>
          <a:srcRect/>
          <a:stretch>
            <a:fillRect/>
          </a:stretch>
        </p:blipFill>
        <p:spPr bwMode="auto">
          <a:xfrm>
            <a:off x="4572000" y="3429000"/>
            <a:ext cx="4114800" cy="2834640"/>
          </a:xfrm>
          <a:prstGeom prst="rect">
            <a:avLst/>
          </a:prstGeom>
          <a:ln>
            <a:solidFill>
              <a:srgbClr val="66FF33"/>
            </a:solidFill>
          </a:ln>
          <a:effectLst>
            <a:outerShdw blurRad="292100" dist="139700" dir="2700000" algn="tl" rotWithShape="0">
              <a:srgbClr val="333333">
                <a:alpha val="65000"/>
              </a:srgbClr>
            </a:outerShdw>
          </a:effectLst>
        </p:spPr>
      </p:pic>
      <p:sp>
        <p:nvSpPr>
          <p:cNvPr id="4" name="Rectangle 3"/>
          <p:cNvSpPr/>
          <p:nvPr/>
        </p:nvSpPr>
        <p:spPr>
          <a:xfrm>
            <a:off x="4572000" y="1295400"/>
            <a:ext cx="4267200" cy="646331"/>
          </a:xfrm>
          <a:prstGeom prst="rect">
            <a:avLst/>
          </a:prstGeom>
        </p:spPr>
        <p:txBody>
          <a:bodyPr wrap="square">
            <a:spAutoFit/>
          </a:bodyPr>
          <a:lstStyle/>
          <a:p>
            <a:pPr algn="ctr"/>
            <a:r>
              <a:rPr lang="en-US" b="1" dirty="0" smtClean="0">
                <a:solidFill>
                  <a:srgbClr val="92D050"/>
                </a:solidFill>
              </a:rPr>
              <a:t>PAVER BLOCKS COVER OVER THE GEOMEMBRANE</a:t>
            </a:r>
            <a:endParaRPr lang="en-US" dirty="0"/>
          </a:p>
        </p:txBody>
      </p:sp>
      <p:sp>
        <p:nvSpPr>
          <p:cNvPr id="5" name="Rectangle 4"/>
          <p:cNvSpPr/>
          <p:nvPr/>
        </p:nvSpPr>
        <p:spPr>
          <a:xfrm>
            <a:off x="228600" y="4495800"/>
            <a:ext cx="4267200" cy="646331"/>
          </a:xfrm>
          <a:prstGeom prst="rect">
            <a:avLst/>
          </a:prstGeom>
        </p:spPr>
        <p:txBody>
          <a:bodyPr wrap="square">
            <a:spAutoFit/>
          </a:bodyPr>
          <a:lstStyle/>
          <a:p>
            <a:pPr algn="ctr"/>
            <a:r>
              <a:rPr lang="en-US" b="1" dirty="0" smtClean="0">
                <a:solidFill>
                  <a:srgbClr val="92D050"/>
                </a:solidFill>
              </a:rPr>
              <a:t>STONE PITCHING COVER OVER THE GEOMEMBRANE</a:t>
            </a:r>
            <a:endParaRPr lang="en-US" dirty="0"/>
          </a:p>
        </p:txBody>
      </p:sp>
    </p:spTree>
  </p:cSld>
  <p:clrMapOvr>
    <a:masterClrMapping/>
  </p:clrMapOvr>
  <p:transition advTm="5000">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dmin\Desktop\clip_image002.jpg"/>
          <p:cNvPicPr>
            <a:picLocks noChangeArrowheads="1"/>
          </p:cNvPicPr>
          <p:nvPr/>
        </p:nvPicPr>
        <p:blipFill>
          <a:blip r:embed="rId2"/>
          <a:srcRect/>
          <a:stretch>
            <a:fillRect/>
          </a:stretch>
        </p:blipFill>
        <p:spPr bwMode="auto">
          <a:xfrm>
            <a:off x="4724400" y="3352800"/>
            <a:ext cx="4114800" cy="2834640"/>
          </a:xfrm>
          <a:prstGeom prst="rect">
            <a:avLst/>
          </a:prstGeom>
          <a:noFill/>
          <a:ln>
            <a:solidFill>
              <a:srgbClr val="66FF33"/>
            </a:solidFill>
          </a:ln>
        </p:spPr>
      </p:pic>
      <p:sp>
        <p:nvSpPr>
          <p:cNvPr id="3" name="Rectangle 2"/>
          <p:cNvSpPr/>
          <p:nvPr/>
        </p:nvSpPr>
        <p:spPr>
          <a:xfrm>
            <a:off x="304800" y="4114800"/>
            <a:ext cx="4267200" cy="646331"/>
          </a:xfrm>
          <a:prstGeom prst="rect">
            <a:avLst/>
          </a:prstGeom>
        </p:spPr>
        <p:txBody>
          <a:bodyPr wrap="square">
            <a:spAutoFit/>
          </a:bodyPr>
          <a:lstStyle/>
          <a:p>
            <a:r>
              <a:rPr lang="en-US" b="1" dirty="0" smtClean="0">
                <a:solidFill>
                  <a:srgbClr val="92D050"/>
                </a:solidFill>
              </a:rPr>
              <a:t>CEMENT IMPREGNATED COVER OVER THE GEOMEMBRANE</a:t>
            </a:r>
            <a:endParaRPr lang="en-US" dirty="0"/>
          </a:p>
        </p:txBody>
      </p:sp>
      <p:pic>
        <p:nvPicPr>
          <p:cNvPr id="3074" name="Picture 2"/>
          <p:cNvPicPr>
            <a:picLocks noChangeArrowheads="1"/>
          </p:cNvPicPr>
          <p:nvPr/>
        </p:nvPicPr>
        <p:blipFill>
          <a:blip r:embed="rId3"/>
          <a:srcRect l="4591" t="4706" r="4735" b="4314"/>
          <a:stretch>
            <a:fillRect/>
          </a:stretch>
        </p:blipFill>
        <p:spPr bwMode="auto">
          <a:xfrm>
            <a:off x="609600" y="457200"/>
            <a:ext cx="4114800" cy="2834640"/>
          </a:xfrm>
          <a:prstGeom prst="rect">
            <a:avLst/>
          </a:prstGeom>
          <a:noFill/>
          <a:ln w="9525">
            <a:solidFill>
              <a:srgbClr val="66FF33"/>
            </a:solidFill>
            <a:miter lim="800000"/>
            <a:headEnd/>
            <a:tailEnd/>
          </a:ln>
          <a:effectLst/>
        </p:spPr>
      </p:pic>
      <p:sp>
        <p:nvSpPr>
          <p:cNvPr id="5" name="Rectangle 4"/>
          <p:cNvSpPr/>
          <p:nvPr/>
        </p:nvSpPr>
        <p:spPr>
          <a:xfrm>
            <a:off x="4876800" y="1371600"/>
            <a:ext cx="4038600" cy="646331"/>
          </a:xfrm>
          <a:prstGeom prst="rect">
            <a:avLst/>
          </a:prstGeom>
        </p:spPr>
        <p:txBody>
          <a:bodyPr wrap="square">
            <a:spAutoFit/>
          </a:bodyPr>
          <a:lstStyle/>
          <a:p>
            <a:r>
              <a:rPr lang="en-US" b="1" dirty="0" smtClean="0">
                <a:solidFill>
                  <a:srgbClr val="92D050"/>
                </a:solidFill>
              </a:rPr>
              <a:t>PRECAST TILES COVER OVER THE GEOMEMBRANE</a:t>
            </a:r>
            <a:endParaRPr lang="en-US" dirty="0"/>
          </a:p>
        </p:txBody>
      </p:sp>
    </p:spTree>
  </p:cSld>
  <p:clrMapOvr>
    <a:masterClrMapping/>
  </p:clrMapOvr>
  <p:transition advTm="5000">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N0299.jpg"/>
          <p:cNvPicPr>
            <a:picLocks noGrp="1" noChangeAspect="1"/>
          </p:cNvPicPr>
          <p:nvPr>
            <p:ph sz="quarter" idx="1"/>
          </p:nvPr>
        </p:nvPicPr>
        <p:blipFill>
          <a:blip r:embed="rId2" cstate="print"/>
          <a:stretch>
            <a:fillRect/>
          </a:stretch>
        </p:blipFill>
        <p:spPr>
          <a:xfrm>
            <a:off x="381001" y="533400"/>
            <a:ext cx="4518212" cy="2743200"/>
          </a:xfrm>
          <a:prstGeom prst="rect">
            <a:avLst/>
          </a:prstGeom>
          <a:ln>
            <a:solidFill>
              <a:srgbClr val="66FF33"/>
            </a:solidFill>
          </a:ln>
          <a:effectLst>
            <a:outerShdw blurRad="292100" dist="139700" dir="2700000" algn="tl" rotWithShape="0">
              <a:srgbClr val="333333">
                <a:alpha val="65000"/>
              </a:srgbClr>
            </a:outerShdw>
          </a:effectLst>
        </p:spPr>
      </p:pic>
      <p:pic>
        <p:nvPicPr>
          <p:cNvPr id="5" name="Content Placeholder 3" descr="12.jpg"/>
          <p:cNvPicPr>
            <a:picLocks noChangeAspect="1"/>
          </p:cNvPicPr>
          <p:nvPr/>
        </p:nvPicPr>
        <p:blipFill>
          <a:blip r:embed="rId3" cstate="print"/>
          <a:stretch>
            <a:fillRect/>
          </a:stretch>
        </p:blipFill>
        <p:spPr>
          <a:xfrm>
            <a:off x="4267200" y="3581400"/>
            <a:ext cx="4419600" cy="2845254"/>
          </a:xfrm>
          <a:prstGeom prst="rect">
            <a:avLst/>
          </a:prstGeom>
          <a:ln>
            <a:solidFill>
              <a:srgbClr val="66FF33"/>
            </a:solidFill>
          </a:ln>
          <a:effectLst>
            <a:outerShdw blurRad="292100" dist="139700" dir="2700000" algn="tl" rotWithShape="0">
              <a:srgbClr val="333333">
                <a:alpha val="65000"/>
              </a:srgbClr>
            </a:outerShdw>
          </a:effectLst>
        </p:spPr>
      </p:pic>
      <p:sp>
        <p:nvSpPr>
          <p:cNvPr id="6" name="Rectangle 5"/>
          <p:cNvSpPr/>
          <p:nvPr/>
        </p:nvSpPr>
        <p:spPr>
          <a:xfrm>
            <a:off x="5105400" y="1524000"/>
            <a:ext cx="3581400" cy="923330"/>
          </a:xfrm>
          <a:prstGeom prst="rect">
            <a:avLst/>
          </a:prstGeom>
        </p:spPr>
        <p:txBody>
          <a:bodyPr wrap="square">
            <a:spAutoFit/>
          </a:bodyPr>
          <a:lstStyle/>
          <a:p>
            <a:r>
              <a:rPr lang="en-US" b="1" u="sng" cap="all" dirty="0" smtClean="0">
                <a:solidFill>
                  <a:srgbClr val="92D050"/>
                </a:solidFill>
              </a:rPr>
              <a:t>Water stored in earthen reservoir between the mountains</a:t>
            </a:r>
            <a:endParaRPr lang="en-US" dirty="0"/>
          </a:p>
        </p:txBody>
      </p:sp>
      <p:sp>
        <p:nvSpPr>
          <p:cNvPr id="7" name="Rectangle 6"/>
          <p:cNvSpPr/>
          <p:nvPr/>
        </p:nvSpPr>
        <p:spPr>
          <a:xfrm>
            <a:off x="304800" y="4495801"/>
            <a:ext cx="3581400" cy="646331"/>
          </a:xfrm>
          <a:prstGeom prst="rect">
            <a:avLst/>
          </a:prstGeom>
        </p:spPr>
        <p:txBody>
          <a:bodyPr wrap="square">
            <a:spAutoFit/>
          </a:bodyPr>
          <a:lstStyle/>
          <a:p>
            <a:r>
              <a:rPr lang="en-US" b="1" u="sng" cap="all" dirty="0" smtClean="0">
                <a:solidFill>
                  <a:srgbClr val="92D050"/>
                </a:solidFill>
              </a:rPr>
              <a:t>Water Filled earthen reservoir</a:t>
            </a:r>
            <a:endParaRPr lang="en-US" dirty="0"/>
          </a:p>
        </p:txBody>
      </p:sp>
    </p:spTree>
  </p:cSld>
  <p:clrMapOvr>
    <a:masterClrMapping/>
  </p:clrMapOvr>
  <p:transition advTm="5000">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Documents and Settings\admin\Desktop\NCPH Visit 001.jpg"/>
          <p:cNvPicPr>
            <a:picLocks noGrp="1"/>
          </p:cNvPicPr>
          <p:nvPr>
            <p:ph idx="1"/>
          </p:nvPr>
        </p:nvPicPr>
        <p:blipFill>
          <a:blip r:embed="rId2" cstate="print">
            <a:lum/>
          </a:blip>
          <a:srcRect/>
          <a:stretch>
            <a:fillRect/>
          </a:stretch>
        </p:blipFill>
        <p:spPr bwMode="auto">
          <a:xfrm>
            <a:off x="4114800" y="228600"/>
            <a:ext cx="4800600" cy="3200400"/>
          </a:xfrm>
          <a:prstGeom prst="rect">
            <a:avLst/>
          </a:prstGeom>
          <a:ln>
            <a:solidFill>
              <a:srgbClr val="66FF33"/>
            </a:solidFill>
          </a:ln>
          <a:effectLst>
            <a:outerShdw blurRad="292100" dist="139700" dir="2700000" algn="tl" rotWithShape="0">
              <a:srgbClr val="333333">
                <a:alpha val="65000"/>
              </a:srgbClr>
            </a:outerShdw>
          </a:effectLst>
        </p:spPr>
      </p:pic>
      <p:pic>
        <p:nvPicPr>
          <p:cNvPr id="5" name="Content Placeholder 3" descr="C:\Documents and Settings\admin\Desktop\NCPH Visit 009.jpg"/>
          <p:cNvPicPr>
            <a:picLocks/>
          </p:cNvPicPr>
          <p:nvPr/>
        </p:nvPicPr>
        <p:blipFill>
          <a:blip r:embed="rId3" cstate="print"/>
          <a:srcRect/>
          <a:stretch>
            <a:fillRect/>
          </a:stretch>
        </p:blipFill>
        <p:spPr bwMode="auto">
          <a:xfrm>
            <a:off x="228600" y="3505200"/>
            <a:ext cx="4495800" cy="3124200"/>
          </a:xfrm>
          <a:prstGeom prst="rect">
            <a:avLst/>
          </a:prstGeom>
          <a:ln>
            <a:solidFill>
              <a:srgbClr val="66FF33"/>
            </a:solidFill>
          </a:ln>
          <a:effectLst>
            <a:outerShdw blurRad="292100" dist="139700" dir="2700000" algn="tl" rotWithShape="0">
              <a:srgbClr val="333333">
                <a:alpha val="65000"/>
              </a:srgbClr>
            </a:outerShdw>
          </a:effectLst>
        </p:spPr>
      </p:pic>
      <p:pic>
        <p:nvPicPr>
          <p:cNvPr id="6" name="Content Placeholder 3" descr="DSCN02040128.JPG"/>
          <p:cNvPicPr>
            <a:picLocks noChangeAspect="1"/>
          </p:cNvPicPr>
          <p:nvPr/>
        </p:nvPicPr>
        <p:blipFill>
          <a:blip r:embed="rId4" cstate="print"/>
          <a:stretch>
            <a:fillRect/>
          </a:stretch>
        </p:blipFill>
        <p:spPr>
          <a:xfrm>
            <a:off x="228600" y="3492842"/>
            <a:ext cx="4953000" cy="3212757"/>
          </a:xfrm>
          <a:prstGeom prst="rect">
            <a:avLst/>
          </a:prstGeom>
          <a:ln>
            <a:solidFill>
              <a:srgbClr val="66FF33"/>
            </a:solidFill>
          </a:ln>
          <a:effectLst>
            <a:outerShdw blurRad="292100" dist="139700" dir="2700000" algn="tl" rotWithShape="0">
              <a:srgbClr val="333333">
                <a:alpha val="65000"/>
              </a:srgbClr>
            </a:outerShdw>
          </a:effectLst>
        </p:spPr>
      </p:pic>
      <p:sp>
        <p:nvSpPr>
          <p:cNvPr id="7" name="TextBox 6"/>
          <p:cNvSpPr txBox="1"/>
          <p:nvPr/>
        </p:nvSpPr>
        <p:spPr>
          <a:xfrm>
            <a:off x="5410200" y="4572001"/>
            <a:ext cx="3429000" cy="646331"/>
          </a:xfrm>
          <a:prstGeom prst="rect">
            <a:avLst/>
          </a:prstGeom>
          <a:noFill/>
        </p:spPr>
        <p:txBody>
          <a:bodyPr wrap="square" rtlCol="0">
            <a:spAutoFit/>
          </a:bodyPr>
          <a:lstStyle/>
          <a:p>
            <a:r>
              <a:rPr lang="en-US" b="1" cap="all" dirty="0" smtClean="0">
                <a:solidFill>
                  <a:srgbClr val="92D050"/>
                </a:solidFill>
                <a:latin typeface="Cambria" pitchFamily="18" charset="0"/>
              </a:rPr>
              <a:t>Water filled Reservoir with Fencing all Around</a:t>
            </a:r>
            <a:endParaRPr lang="en-US" b="1" cap="all" dirty="0">
              <a:solidFill>
                <a:srgbClr val="92D050"/>
              </a:solidFill>
              <a:latin typeface="Cambria" pitchFamily="18" charset="0"/>
            </a:endParaRPr>
          </a:p>
        </p:txBody>
      </p:sp>
      <p:sp>
        <p:nvSpPr>
          <p:cNvPr id="8" name="Rectangle 7"/>
          <p:cNvSpPr/>
          <p:nvPr/>
        </p:nvSpPr>
        <p:spPr>
          <a:xfrm>
            <a:off x="381000" y="1524001"/>
            <a:ext cx="3581400" cy="646331"/>
          </a:xfrm>
          <a:prstGeom prst="rect">
            <a:avLst/>
          </a:prstGeom>
        </p:spPr>
        <p:txBody>
          <a:bodyPr wrap="square">
            <a:spAutoFit/>
          </a:bodyPr>
          <a:lstStyle/>
          <a:p>
            <a:r>
              <a:rPr lang="en-US" b="1" u="sng" cap="all" dirty="0" smtClean="0">
                <a:solidFill>
                  <a:srgbClr val="92D050"/>
                </a:solidFill>
              </a:rPr>
              <a:t>Water Filled earthen reservoir</a:t>
            </a:r>
            <a:endParaRPr lang="en-US" dirty="0"/>
          </a:p>
        </p:txBody>
      </p:sp>
      <p:cxnSp>
        <p:nvCxnSpPr>
          <p:cNvPr id="10" name="Straight Connector 9"/>
          <p:cNvCxnSpPr/>
          <p:nvPr/>
        </p:nvCxnSpPr>
        <p:spPr>
          <a:xfrm>
            <a:off x="5257800" y="4343400"/>
            <a:ext cx="3581400" cy="0"/>
          </a:xfrm>
          <a:prstGeom prst="line">
            <a:avLst/>
          </a:prstGeom>
          <a:ln w="12700" cap="rnd">
            <a:solidFill>
              <a:srgbClr val="0F3E00">
                <a:alpha val="87059"/>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5000">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graphicFrame>
        <p:nvGraphicFramePr>
          <p:cNvPr id="4" name="Content Placeholder 3"/>
          <p:cNvGraphicFramePr>
            <a:graphicFrameLocks noGrp="1"/>
          </p:cNvGraphicFramePr>
          <p:nvPr>
            <p:ph idx="1"/>
          </p:nvPr>
        </p:nvGraphicFramePr>
        <p:xfrm>
          <a:off x="685800" y="1524000"/>
          <a:ext cx="7848600" cy="4589288"/>
        </p:xfrm>
        <a:graphic>
          <a:graphicData uri="http://schemas.openxmlformats.org/drawingml/2006/table">
            <a:tbl>
              <a:tblPr firstRow="1" bandRow="1">
                <a:tableStyleId>{5C22544A-7EE6-4342-B048-85BDC9FD1C3A}</a:tableStyleId>
              </a:tblPr>
              <a:tblGrid>
                <a:gridCol w="1702998"/>
                <a:gridCol w="1628955"/>
                <a:gridCol w="1554911"/>
                <a:gridCol w="1480868"/>
                <a:gridCol w="1480868"/>
              </a:tblGrid>
              <a:tr h="1153763">
                <a:tc>
                  <a:txBody>
                    <a:bodyPr/>
                    <a:lstStyle/>
                    <a:p>
                      <a:pPr algn="ctr"/>
                      <a:r>
                        <a:rPr lang="en-US" sz="1800" dirty="0" smtClean="0"/>
                        <a:t>SIZE OF POND </a:t>
                      </a:r>
                    </a:p>
                    <a:p>
                      <a:pPr algn="ctr"/>
                      <a:r>
                        <a:rPr lang="en-US" sz="1800" dirty="0" smtClean="0"/>
                        <a:t>(L X B X H) IN</a:t>
                      </a:r>
                      <a:r>
                        <a:rPr lang="en-US" sz="1800" baseline="0" dirty="0" smtClean="0"/>
                        <a:t> METERS</a:t>
                      </a:r>
                      <a:endParaRPr lang="en-US" sz="1800" dirty="0"/>
                    </a:p>
                  </a:txBody>
                  <a:tcPr/>
                </a:tc>
                <a:tc>
                  <a:txBody>
                    <a:bodyPr/>
                    <a:lstStyle/>
                    <a:p>
                      <a:pPr algn="ctr"/>
                      <a:r>
                        <a:rPr lang="en-US" sz="1800" dirty="0" smtClean="0"/>
                        <a:t>SLOPE RATIO</a:t>
                      </a:r>
                      <a:endParaRPr lang="en-US" sz="1800" dirty="0"/>
                    </a:p>
                  </a:txBody>
                  <a:tcPr/>
                </a:tc>
                <a:tc>
                  <a:txBody>
                    <a:bodyPr/>
                    <a:lstStyle/>
                    <a:p>
                      <a:pPr algn="ctr"/>
                      <a:r>
                        <a:rPr lang="en-US" sz="1800" dirty="0" smtClean="0"/>
                        <a:t>CAPACITY OF TANKS IN LITRES</a:t>
                      </a:r>
                      <a:endParaRPr lang="en-US" sz="1800" dirty="0"/>
                    </a:p>
                  </a:txBody>
                  <a:tcPr/>
                </a:tc>
                <a:tc>
                  <a:txBody>
                    <a:bodyPr/>
                    <a:lstStyle/>
                    <a:p>
                      <a:pPr algn="ctr"/>
                      <a:r>
                        <a:rPr lang="en-US" sz="1800" dirty="0" smtClean="0"/>
                        <a:t>CAPACITY OF TANK </a:t>
                      </a:r>
                    </a:p>
                    <a:p>
                      <a:pPr algn="ctr"/>
                      <a:r>
                        <a:rPr lang="en-US" sz="1800" dirty="0" smtClean="0"/>
                        <a:t>M</a:t>
                      </a:r>
                      <a:r>
                        <a:rPr lang="en-US" sz="1800" baseline="30000" dirty="0" smtClean="0"/>
                        <a:t>3</a:t>
                      </a:r>
                      <a:r>
                        <a:rPr lang="en-US" sz="1800" baseline="0" dirty="0" smtClean="0"/>
                        <a:t> </a:t>
                      </a:r>
                      <a:endParaRPr lang="en-US" sz="1800" dirty="0"/>
                    </a:p>
                  </a:txBody>
                  <a:tcPr/>
                </a:tc>
                <a:tc>
                  <a:txBody>
                    <a:bodyPr/>
                    <a:lstStyle/>
                    <a:p>
                      <a:pPr algn="ctr"/>
                      <a:r>
                        <a:rPr lang="en-US" sz="1800" dirty="0" smtClean="0"/>
                        <a:t>GEOMEMBRANE</a:t>
                      </a:r>
                      <a:r>
                        <a:rPr lang="en-US" sz="1800" baseline="0" dirty="0" smtClean="0"/>
                        <a:t> REQUIRED IN M</a:t>
                      </a:r>
                      <a:r>
                        <a:rPr lang="en-US" sz="1800" baseline="30000" dirty="0" smtClean="0"/>
                        <a:t>2</a:t>
                      </a:r>
                      <a:endParaRPr lang="en-US" sz="1800" baseline="30000" dirty="0"/>
                    </a:p>
                  </a:txBody>
                  <a:tcPr/>
                </a:tc>
              </a:tr>
              <a:tr h="425071">
                <a:tc>
                  <a:txBody>
                    <a:bodyPr/>
                    <a:lstStyle/>
                    <a:p>
                      <a:pPr algn="ctr"/>
                      <a:r>
                        <a:rPr lang="en-US" sz="1800" dirty="0" smtClean="0"/>
                        <a:t>15 X</a:t>
                      </a:r>
                      <a:r>
                        <a:rPr lang="en-US" sz="1800" baseline="0" dirty="0" smtClean="0"/>
                        <a:t> 15 X 3</a:t>
                      </a:r>
                      <a:endParaRPr lang="en-US" sz="1800" dirty="0"/>
                    </a:p>
                  </a:txBody>
                  <a:tcPr/>
                </a:tc>
                <a:tc>
                  <a:txBody>
                    <a:bodyPr/>
                    <a:lstStyle/>
                    <a:p>
                      <a:pPr algn="ctr"/>
                      <a:r>
                        <a:rPr lang="en-US" sz="1800" dirty="0" smtClean="0"/>
                        <a:t>1:1</a:t>
                      </a:r>
                      <a:endParaRPr lang="en-US" sz="1800" dirty="0"/>
                    </a:p>
                  </a:txBody>
                  <a:tcPr/>
                </a:tc>
                <a:tc>
                  <a:txBody>
                    <a:bodyPr/>
                    <a:lstStyle/>
                    <a:p>
                      <a:pPr algn="ctr"/>
                      <a:r>
                        <a:rPr lang="en-US" sz="1800" dirty="0" smtClean="0"/>
                        <a:t>839000</a:t>
                      </a:r>
                      <a:endParaRPr lang="en-US" sz="1800" dirty="0"/>
                    </a:p>
                  </a:txBody>
                  <a:tcPr/>
                </a:tc>
                <a:tc>
                  <a:txBody>
                    <a:bodyPr/>
                    <a:lstStyle/>
                    <a:p>
                      <a:pPr algn="ctr"/>
                      <a:r>
                        <a:rPr lang="en-US" sz="1800" dirty="0" smtClean="0"/>
                        <a:t>839</a:t>
                      </a:r>
                      <a:endParaRPr lang="en-US" sz="1800" dirty="0"/>
                    </a:p>
                  </a:txBody>
                  <a:tcPr/>
                </a:tc>
                <a:tc>
                  <a:txBody>
                    <a:bodyPr/>
                    <a:lstStyle/>
                    <a:p>
                      <a:pPr algn="ctr"/>
                      <a:r>
                        <a:rPr lang="en-US" sz="1800" dirty="0" smtClean="0"/>
                        <a:t>708</a:t>
                      </a:r>
                      <a:endParaRPr lang="en-US" sz="1800" dirty="0"/>
                    </a:p>
                  </a:txBody>
                  <a:tcPr/>
                </a:tc>
              </a:tr>
              <a:tr h="425071">
                <a:tc>
                  <a:txBody>
                    <a:bodyPr/>
                    <a:lstStyle/>
                    <a:p>
                      <a:pPr algn="ctr"/>
                      <a:r>
                        <a:rPr lang="en-US" sz="1800" dirty="0" smtClean="0"/>
                        <a:t>20 X 15 X 3</a:t>
                      </a:r>
                      <a:endParaRPr lang="en-US" sz="1800" dirty="0"/>
                    </a:p>
                  </a:txBody>
                  <a:tcPr/>
                </a:tc>
                <a:tc>
                  <a:txBody>
                    <a:bodyPr/>
                    <a:lstStyle/>
                    <a:p>
                      <a:pPr algn="ctr"/>
                      <a:r>
                        <a:rPr lang="en-US" sz="1800" dirty="0" smtClean="0"/>
                        <a:t>1:1</a:t>
                      </a:r>
                      <a:endParaRPr lang="en-US" sz="1800" dirty="0"/>
                    </a:p>
                  </a:txBody>
                  <a:tcPr/>
                </a:tc>
                <a:tc>
                  <a:txBody>
                    <a:bodyPr/>
                    <a:lstStyle/>
                    <a:p>
                      <a:pPr algn="ctr"/>
                      <a:r>
                        <a:rPr lang="en-US" sz="1800" dirty="0" smtClean="0"/>
                        <a:t>1196000</a:t>
                      </a:r>
                      <a:endParaRPr lang="en-US" sz="1800" dirty="0"/>
                    </a:p>
                  </a:txBody>
                  <a:tcPr/>
                </a:tc>
                <a:tc>
                  <a:txBody>
                    <a:bodyPr/>
                    <a:lstStyle/>
                    <a:p>
                      <a:pPr algn="ctr"/>
                      <a:r>
                        <a:rPr lang="en-US" sz="1800" dirty="0" smtClean="0"/>
                        <a:t>1196</a:t>
                      </a:r>
                      <a:endParaRPr lang="en-US" sz="1800" dirty="0"/>
                    </a:p>
                  </a:txBody>
                  <a:tcPr/>
                </a:tc>
                <a:tc>
                  <a:txBody>
                    <a:bodyPr/>
                    <a:lstStyle/>
                    <a:p>
                      <a:pPr algn="ctr"/>
                      <a:r>
                        <a:rPr lang="en-US" sz="1800" dirty="0" smtClean="0"/>
                        <a:t>841</a:t>
                      </a:r>
                      <a:endParaRPr lang="en-US" sz="1800" dirty="0"/>
                    </a:p>
                  </a:txBody>
                  <a:tcPr/>
                </a:tc>
              </a:tr>
              <a:tr h="425071">
                <a:tc>
                  <a:txBody>
                    <a:bodyPr/>
                    <a:lstStyle/>
                    <a:p>
                      <a:pPr algn="ctr"/>
                      <a:r>
                        <a:rPr lang="en-US" sz="1800" dirty="0" smtClean="0"/>
                        <a:t>20 X 20 X 3</a:t>
                      </a:r>
                      <a:endParaRPr lang="en-US" sz="1800" dirty="0"/>
                    </a:p>
                  </a:txBody>
                  <a:tcPr/>
                </a:tc>
                <a:tc>
                  <a:txBody>
                    <a:bodyPr/>
                    <a:lstStyle/>
                    <a:p>
                      <a:pPr algn="ctr"/>
                      <a:r>
                        <a:rPr lang="en-US" sz="1800" dirty="0" smtClean="0"/>
                        <a:t>1:1</a:t>
                      </a:r>
                      <a:endParaRPr lang="en-US" sz="1800" dirty="0"/>
                    </a:p>
                  </a:txBody>
                  <a:tcPr/>
                </a:tc>
                <a:tc>
                  <a:txBody>
                    <a:bodyPr/>
                    <a:lstStyle/>
                    <a:p>
                      <a:pPr algn="ctr"/>
                      <a:r>
                        <a:rPr lang="en-US" sz="1800" dirty="0" smtClean="0"/>
                        <a:t>1790000</a:t>
                      </a:r>
                      <a:endParaRPr lang="en-US" sz="1800" dirty="0"/>
                    </a:p>
                  </a:txBody>
                  <a:tcPr/>
                </a:tc>
                <a:tc>
                  <a:txBody>
                    <a:bodyPr/>
                    <a:lstStyle/>
                    <a:p>
                      <a:pPr algn="ctr"/>
                      <a:r>
                        <a:rPr lang="en-US" sz="1800" dirty="0" smtClean="0"/>
                        <a:t>1790</a:t>
                      </a:r>
                      <a:endParaRPr lang="en-US" sz="1800" dirty="0"/>
                    </a:p>
                  </a:txBody>
                  <a:tcPr/>
                </a:tc>
                <a:tc>
                  <a:txBody>
                    <a:bodyPr/>
                    <a:lstStyle/>
                    <a:p>
                      <a:pPr algn="ctr"/>
                      <a:r>
                        <a:rPr lang="en-US" sz="1800" dirty="0" smtClean="0"/>
                        <a:t>999</a:t>
                      </a:r>
                      <a:endParaRPr lang="en-US" sz="1800" dirty="0"/>
                    </a:p>
                  </a:txBody>
                  <a:tcPr/>
                </a:tc>
              </a:tr>
              <a:tr h="425071">
                <a:tc>
                  <a:txBody>
                    <a:bodyPr/>
                    <a:lstStyle/>
                    <a:p>
                      <a:pPr algn="ctr"/>
                      <a:r>
                        <a:rPr lang="en-US" sz="1800" dirty="0" smtClean="0"/>
                        <a:t>25 X 20 X 3</a:t>
                      </a:r>
                      <a:endParaRPr lang="en-US" sz="1800" dirty="0"/>
                    </a:p>
                  </a:txBody>
                  <a:tcPr/>
                </a:tc>
                <a:tc>
                  <a:txBody>
                    <a:bodyPr/>
                    <a:lstStyle/>
                    <a:p>
                      <a:pPr algn="ctr"/>
                      <a:r>
                        <a:rPr lang="en-US" sz="1800" dirty="0" smtClean="0"/>
                        <a:t>1:1</a:t>
                      </a:r>
                      <a:endParaRPr lang="en-US" sz="1800" dirty="0"/>
                    </a:p>
                  </a:txBody>
                  <a:tcPr/>
                </a:tc>
                <a:tc>
                  <a:txBody>
                    <a:bodyPr/>
                    <a:lstStyle/>
                    <a:p>
                      <a:pPr algn="ctr"/>
                      <a:r>
                        <a:rPr lang="en-US" sz="1800" dirty="0" smtClean="0"/>
                        <a:t>2322000</a:t>
                      </a:r>
                      <a:endParaRPr lang="en-US" sz="1800" dirty="0"/>
                    </a:p>
                  </a:txBody>
                  <a:tcPr/>
                </a:tc>
                <a:tc>
                  <a:txBody>
                    <a:bodyPr/>
                    <a:lstStyle/>
                    <a:p>
                      <a:pPr algn="ctr"/>
                      <a:r>
                        <a:rPr lang="en-US" sz="1800" dirty="0" smtClean="0"/>
                        <a:t>2322</a:t>
                      </a:r>
                      <a:endParaRPr lang="en-US" sz="1800" dirty="0"/>
                    </a:p>
                  </a:txBody>
                  <a:tcPr/>
                </a:tc>
                <a:tc>
                  <a:txBody>
                    <a:bodyPr/>
                    <a:lstStyle/>
                    <a:p>
                      <a:pPr algn="ctr"/>
                      <a:r>
                        <a:rPr lang="en-US" sz="1800" dirty="0" smtClean="0"/>
                        <a:t>1157</a:t>
                      </a:r>
                      <a:endParaRPr lang="en-US" sz="1800" dirty="0"/>
                    </a:p>
                  </a:txBody>
                  <a:tcPr/>
                </a:tc>
              </a:tr>
              <a:tr h="425071">
                <a:tc>
                  <a:txBody>
                    <a:bodyPr/>
                    <a:lstStyle/>
                    <a:p>
                      <a:pPr algn="ctr"/>
                      <a:r>
                        <a:rPr lang="en-US" sz="1800" dirty="0" smtClean="0"/>
                        <a:t>25 X 25 X 3</a:t>
                      </a:r>
                      <a:endParaRPr lang="en-US" sz="1800" dirty="0"/>
                    </a:p>
                  </a:txBody>
                  <a:tcPr/>
                </a:tc>
                <a:tc>
                  <a:txBody>
                    <a:bodyPr/>
                    <a:lstStyle/>
                    <a:p>
                      <a:pPr algn="ctr"/>
                      <a:r>
                        <a:rPr lang="en-US" sz="1800" dirty="0" smtClean="0"/>
                        <a:t>1:1</a:t>
                      </a:r>
                      <a:endParaRPr lang="en-US" sz="1800" dirty="0"/>
                    </a:p>
                  </a:txBody>
                  <a:tcPr/>
                </a:tc>
                <a:tc>
                  <a:txBody>
                    <a:bodyPr/>
                    <a:lstStyle/>
                    <a:p>
                      <a:pPr algn="ctr"/>
                      <a:r>
                        <a:rPr lang="en-US" sz="1800" dirty="0" smtClean="0"/>
                        <a:t>2922000</a:t>
                      </a:r>
                      <a:endParaRPr lang="en-US" sz="1800" dirty="0"/>
                    </a:p>
                  </a:txBody>
                  <a:tcPr/>
                </a:tc>
                <a:tc>
                  <a:txBody>
                    <a:bodyPr/>
                    <a:lstStyle/>
                    <a:p>
                      <a:pPr algn="ctr"/>
                      <a:r>
                        <a:rPr lang="en-US" sz="1800" dirty="0" smtClean="0"/>
                        <a:t>2922</a:t>
                      </a:r>
                      <a:endParaRPr lang="en-US" sz="1800" dirty="0"/>
                    </a:p>
                  </a:txBody>
                  <a:tcPr/>
                </a:tc>
                <a:tc>
                  <a:txBody>
                    <a:bodyPr/>
                    <a:lstStyle/>
                    <a:p>
                      <a:pPr algn="ctr"/>
                      <a:r>
                        <a:rPr lang="en-US" sz="1800" dirty="0" smtClean="0"/>
                        <a:t>1322</a:t>
                      </a:r>
                      <a:endParaRPr lang="en-US" sz="1800" dirty="0"/>
                    </a:p>
                  </a:txBody>
                  <a:tcPr/>
                </a:tc>
              </a:tr>
              <a:tr h="425071">
                <a:tc>
                  <a:txBody>
                    <a:bodyPr/>
                    <a:lstStyle/>
                    <a:p>
                      <a:pPr algn="ctr"/>
                      <a:r>
                        <a:rPr lang="en-US" sz="1800" dirty="0" smtClean="0"/>
                        <a:t>30 X 25 X 3</a:t>
                      </a:r>
                      <a:endParaRPr lang="en-US" sz="1800" dirty="0"/>
                    </a:p>
                  </a:txBody>
                  <a:tcPr/>
                </a:tc>
                <a:tc>
                  <a:txBody>
                    <a:bodyPr/>
                    <a:lstStyle/>
                    <a:p>
                      <a:pPr algn="ctr"/>
                      <a:r>
                        <a:rPr lang="en-US" sz="1800" dirty="0" smtClean="0"/>
                        <a:t>1:1</a:t>
                      </a:r>
                      <a:endParaRPr lang="en-US" sz="1800" dirty="0"/>
                    </a:p>
                  </a:txBody>
                  <a:tcPr/>
                </a:tc>
                <a:tc>
                  <a:txBody>
                    <a:bodyPr/>
                    <a:lstStyle/>
                    <a:p>
                      <a:pPr algn="ctr"/>
                      <a:r>
                        <a:rPr lang="en-US" sz="1800" dirty="0" smtClean="0"/>
                        <a:t>3522000</a:t>
                      </a:r>
                      <a:endParaRPr lang="en-US" sz="1800" dirty="0"/>
                    </a:p>
                  </a:txBody>
                  <a:tcPr/>
                </a:tc>
                <a:tc>
                  <a:txBody>
                    <a:bodyPr/>
                    <a:lstStyle/>
                    <a:p>
                      <a:pPr algn="ctr"/>
                      <a:r>
                        <a:rPr lang="en-US" sz="1800" dirty="0" smtClean="0"/>
                        <a:t>3522</a:t>
                      </a:r>
                    </a:p>
                  </a:txBody>
                  <a:tcPr/>
                </a:tc>
                <a:tc>
                  <a:txBody>
                    <a:bodyPr/>
                    <a:lstStyle/>
                    <a:p>
                      <a:pPr algn="ctr"/>
                      <a:r>
                        <a:rPr lang="en-US" sz="1800" dirty="0" smtClean="0"/>
                        <a:t>1513</a:t>
                      </a:r>
                    </a:p>
                  </a:txBody>
                  <a:tcPr/>
                </a:tc>
              </a:tr>
              <a:tr h="425071">
                <a:tc>
                  <a:txBody>
                    <a:bodyPr/>
                    <a:lstStyle/>
                    <a:p>
                      <a:pPr algn="ctr"/>
                      <a:r>
                        <a:rPr lang="en-US" sz="1800" dirty="0" smtClean="0"/>
                        <a:t>30 X 30 X 3</a:t>
                      </a:r>
                      <a:endParaRPr lang="en-US" sz="1800" dirty="0"/>
                    </a:p>
                  </a:txBody>
                  <a:tcPr/>
                </a:tc>
                <a:tc>
                  <a:txBody>
                    <a:bodyPr/>
                    <a:lstStyle/>
                    <a:p>
                      <a:pPr algn="ctr"/>
                      <a:r>
                        <a:rPr lang="en-US" sz="1800" dirty="0" smtClean="0"/>
                        <a:t>1:1</a:t>
                      </a:r>
                      <a:endParaRPr lang="en-US" sz="1800" dirty="0"/>
                    </a:p>
                  </a:txBody>
                  <a:tcPr/>
                </a:tc>
                <a:tc>
                  <a:txBody>
                    <a:bodyPr/>
                    <a:lstStyle/>
                    <a:p>
                      <a:pPr algn="ctr"/>
                      <a:r>
                        <a:rPr lang="en-US" sz="1800" dirty="0" smtClean="0"/>
                        <a:t>4247000</a:t>
                      </a:r>
                      <a:endParaRPr lang="en-US" sz="1800" dirty="0"/>
                    </a:p>
                  </a:txBody>
                  <a:tcPr/>
                </a:tc>
                <a:tc>
                  <a:txBody>
                    <a:bodyPr/>
                    <a:lstStyle/>
                    <a:p>
                      <a:pPr algn="ctr"/>
                      <a:r>
                        <a:rPr lang="en-US" sz="1800" dirty="0" smtClean="0"/>
                        <a:t>4247</a:t>
                      </a:r>
                      <a:endParaRPr lang="en-US" sz="1800" dirty="0"/>
                    </a:p>
                  </a:txBody>
                  <a:tcPr/>
                </a:tc>
                <a:tc>
                  <a:txBody>
                    <a:bodyPr/>
                    <a:lstStyle/>
                    <a:p>
                      <a:pPr algn="ctr"/>
                      <a:r>
                        <a:rPr lang="en-US" sz="1800" dirty="0" smtClean="0"/>
                        <a:t>1730</a:t>
                      </a:r>
                      <a:endParaRPr lang="en-US" sz="1800" dirty="0"/>
                    </a:p>
                  </a:txBody>
                  <a:tcPr/>
                </a:tc>
              </a:tr>
              <a:tr h="425071">
                <a:tc>
                  <a:txBody>
                    <a:bodyPr/>
                    <a:lstStyle/>
                    <a:p>
                      <a:pPr algn="ctr"/>
                      <a:r>
                        <a:rPr lang="en-US" sz="1800" dirty="0" smtClean="0"/>
                        <a:t>50 X 50 X 3</a:t>
                      </a:r>
                      <a:endParaRPr lang="en-US" sz="1800" dirty="0"/>
                    </a:p>
                  </a:txBody>
                  <a:tcPr/>
                </a:tc>
                <a:tc>
                  <a:txBody>
                    <a:bodyPr/>
                    <a:lstStyle/>
                    <a:p>
                      <a:pPr algn="ctr"/>
                      <a:r>
                        <a:rPr lang="en-US" sz="1800" dirty="0" smtClean="0"/>
                        <a:t>1:1</a:t>
                      </a:r>
                      <a:endParaRPr lang="en-US" sz="1800" dirty="0"/>
                    </a:p>
                  </a:txBody>
                  <a:tcPr/>
                </a:tc>
                <a:tc>
                  <a:txBody>
                    <a:bodyPr/>
                    <a:lstStyle/>
                    <a:p>
                      <a:pPr algn="ctr"/>
                      <a:r>
                        <a:rPr lang="en-US" sz="1800" dirty="0" smtClean="0"/>
                        <a:t>6000000</a:t>
                      </a:r>
                      <a:endParaRPr lang="en-US" sz="1800" dirty="0"/>
                    </a:p>
                  </a:txBody>
                  <a:tcPr/>
                </a:tc>
                <a:tc>
                  <a:txBody>
                    <a:bodyPr/>
                    <a:lstStyle/>
                    <a:p>
                      <a:pPr algn="ctr"/>
                      <a:r>
                        <a:rPr lang="en-US" sz="1800" dirty="0" smtClean="0"/>
                        <a:t>6000</a:t>
                      </a:r>
                      <a:endParaRPr lang="en-US" sz="1800" dirty="0"/>
                    </a:p>
                  </a:txBody>
                  <a:tcPr/>
                </a:tc>
                <a:tc>
                  <a:txBody>
                    <a:bodyPr/>
                    <a:lstStyle/>
                    <a:p>
                      <a:pPr algn="ctr"/>
                      <a:r>
                        <a:rPr lang="en-US" sz="1800" dirty="0" smtClean="0"/>
                        <a:t>3795</a:t>
                      </a:r>
                    </a:p>
                  </a:txBody>
                  <a:tcPr/>
                </a:tc>
              </a:tr>
            </a:tbl>
          </a:graphicData>
        </a:graphic>
      </p:graphicFrame>
      <p:sp>
        <p:nvSpPr>
          <p:cNvPr id="5" name="TextBox 4"/>
          <p:cNvSpPr txBox="1"/>
          <p:nvPr/>
        </p:nvSpPr>
        <p:spPr>
          <a:xfrm>
            <a:off x="762000" y="609601"/>
            <a:ext cx="7772400" cy="861774"/>
          </a:xfrm>
          <a:prstGeom prst="rect">
            <a:avLst/>
          </a:prstGeom>
          <a:noFill/>
        </p:spPr>
        <p:txBody>
          <a:bodyPr wrap="square" rtlCol="0">
            <a:spAutoFit/>
          </a:bodyPr>
          <a:lstStyle/>
          <a:p>
            <a:pPr algn="ctr"/>
            <a:r>
              <a:rPr lang="en-US" sz="2500" b="1" dirty="0" smtClean="0">
                <a:solidFill>
                  <a:srgbClr val="92D050"/>
                </a:solidFill>
              </a:rPr>
              <a:t>VARIOUS SIZES OF FARM PONDS &amp; THEIR CAPACITY TO STORE WATER</a:t>
            </a:r>
            <a:endParaRPr lang="en-US" sz="2500" b="1" dirty="0">
              <a:solidFill>
                <a:srgbClr val="92D050"/>
              </a:solidFill>
            </a:endParaRPr>
          </a:p>
        </p:txBody>
      </p:sp>
    </p:spTree>
  </p:cSld>
  <p:clrMapOvr>
    <a:masterClrMapping/>
  </p:clrMapOvr>
  <p:transition advTm="5000">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895601"/>
            <a:ext cx="8610600" cy="1015663"/>
          </a:xfrm>
          <a:prstGeom prst="rect">
            <a:avLst/>
          </a:prstGeom>
          <a:effectLst>
            <a:glow rad="228600">
              <a:schemeClr val="accent1">
                <a:satMod val="175000"/>
                <a:alpha val="40000"/>
              </a:schemeClr>
            </a:glow>
          </a:effectLst>
          <a:scene3d>
            <a:camera prst="obliqueBottomRight"/>
            <a:lightRig rig="threePt" dir="t"/>
          </a:scene3d>
          <a:sp3d>
            <a:bevelT w="114300" prst="artDeco"/>
          </a:sp3d>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000" b="1" u="sng" dirty="0" smtClean="0">
                <a:ln w="50800"/>
              </a:rPr>
              <a:t>SUCCESS STORIES OF FARMERS OF DISTRICT AHMEDNAGAR, MAHARASHTRA</a:t>
            </a:r>
            <a:endParaRPr lang="en-US" sz="3000" b="1" dirty="0">
              <a:ln w="50800"/>
            </a:endParaRPr>
          </a:p>
        </p:txBody>
      </p:sp>
    </p:spTree>
  </p:cSld>
  <p:clrMapOvr>
    <a:masterClrMapping/>
  </p:clrMapOvr>
  <p:transition advTm="5000">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Documents and Settings\admin\Desktop\NCPH Visit 001.jpg"/>
          <p:cNvPicPr>
            <a:picLocks noGrp="1"/>
          </p:cNvPicPr>
          <p:nvPr>
            <p:ph idx="1"/>
          </p:nvPr>
        </p:nvPicPr>
        <p:blipFill>
          <a:blip r:embed="rId2" cstate="print"/>
          <a:srcRect/>
          <a:stretch>
            <a:fillRect/>
          </a:stretch>
        </p:blipFill>
        <p:spPr bwMode="auto">
          <a:xfrm>
            <a:off x="304800" y="2590800"/>
            <a:ext cx="4800600" cy="3200400"/>
          </a:xfrm>
          <a:prstGeom prst="rect">
            <a:avLst/>
          </a:prstGeom>
          <a:noFill/>
          <a:ln w="9525">
            <a:solidFill>
              <a:srgbClr val="66FF33"/>
            </a:solidFill>
            <a:miter lim="800000"/>
            <a:headEnd/>
            <a:tailEnd/>
          </a:ln>
        </p:spPr>
      </p:pic>
      <p:sp>
        <p:nvSpPr>
          <p:cNvPr id="5" name="TextBox 4"/>
          <p:cNvSpPr txBox="1"/>
          <p:nvPr/>
        </p:nvSpPr>
        <p:spPr>
          <a:xfrm>
            <a:off x="228600" y="5943600"/>
            <a:ext cx="4876800" cy="553998"/>
          </a:xfrm>
          <a:prstGeom prst="rect">
            <a:avLst/>
          </a:prstGeom>
          <a:noFill/>
        </p:spPr>
        <p:txBody>
          <a:bodyPr wrap="square" rtlCol="0">
            <a:spAutoFit/>
          </a:bodyPr>
          <a:lstStyle/>
          <a:p>
            <a:pPr algn="ctr"/>
            <a:r>
              <a:rPr lang="en-US" sz="1500" b="1" cap="all" dirty="0" smtClean="0">
                <a:latin typeface="Cambria" pitchFamily="18" charset="0"/>
              </a:rPr>
              <a:t>Shri. Madhav Pawar. At Post – Nelwande, Tal. Sangamner, Dist. Ahmednagar</a:t>
            </a:r>
            <a:r>
              <a:rPr lang="en-US" sz="1500" b="1" dirty="0" smtClean="0"/>
              <a:t>.</a:t>
            </a:r>
            <a:endParaRPr lang="en-US" sz="1500" dirty="0"/>
          </a:p>
        </p:txBody>
      </p:sp>
      <p:sp>
        <p:nvSpPr>
          <p:cNvPr id="7" name="TextBox 6"/>
          <p:cNvSpPr txBox="1"/>
          <p:nvPr/>
        </p:nvSpPr>
        <p:spPr>
          <a:xfrm>
            <a:off x="228600" y="762000"/>
            <a:ext cx="8686800" cy="1231106"/>
          </a:xfrm>
          <a:prstGeom prst="rect">
            <a:avLst/>
          </a:prstGeom>
          <a:noFill/>
        </p:spPr>
        <p:txBody>
          <a:bodyPr wrap="square" rtlCol="0">
            <a:spAutoFit/>
          </a:bodyPr>
          <a:lstStyle/>
          <a:p>
            <a:pPr algn="ctr"/>
            <a:r>
              <a:rPr lang="en-US" sz="2000" b="1" u="sng" dirty="0" smtClean="0">
                <a:solidFill>
                  <a:srgbClr val="FFC000"/>
                </a:solidFill>
                <a:latin typeface="Cambria" pitchFamily="18" charset="0"/>
              </a:rPr>
              <a:t>SHRI. MADHAV PAWAR</a:t>
            </a:r>
          </a:p>
          <a:p>
            <a:pPr algn="ctr"/>
            <a:r>
              <a:rPr lang="en-US" b="1" u="sng" dirty="0" smtClean="0">
                <a:solidFill>
                  <a:srgbClr val="FFC000"/>
                </a:solidFill>
                <a:latin typeface="Cambria" pitchFamily="18" charset="0"/>
              </a:rPr>
              <a:t> A/P NILWANDE, TAL SANGAMNER DIST. AHMEDNAGAR, MAHARASHTRA.</a:t>
            </a:r>
          </a:p>
          <a:p>
            <a:endParaRPr lang="en-US" b="1" u="sng" dirty="0" smtClean="0">
              <a:solidFill>
                <a:schemeClr val="accent5">
                  <a:lumMod val="60000"/>
                  <a:lumOff val="40000"/>
                </a:schemeClr>
              </a:solidFill>
              <a:latin typeface="Cambria" pitchFamily="18" charset="0"/>
            </a:endParaRPr>
          </a:p>
          <a:p>
            <a:r>
              <a:rPr lang="en-US" b="1" u="sng" dirty="0" smtClean="0">
                <a:solidFill>
                  <a:schemeClr val="accent5">
                    <a:lumMod val="60000"/>
                    <a:lumOff val="40000"/>
                  </a:schemeClr>
                </a:solidFill>
                <a:latin typeface="Cambria" pitchFamily="18" charset="0"/>
              </a:rPr>
              <a:t>SIZE OF THE FARM POND CONSTRUCTED: </a:t>
            </a:r>
            <a:r>
              <a:rPr lang="en-US" b="1" dirty="0" smtClean="0">
                <a:solidFill>
                  <a:srgbClr val="FFFF00"/>
                </a:solidFill>
                <a:latin typeface="Cambria" pitchFamily="18" charset="0"/>
              </a:rPr>
              <a:t>50 M X 54 M X 6M (LXWXH)</a:t>
            </a:r>
            <a:endParaRPr lang="en-US" b="1" u="sng" dirty="0" smtClean="0">
              <a:solidFill>
                <a:schemeClr val="accent5">
                  <a:lumMod val="60000"/>
                  <a:lumOff val="40000"/>
                </a:schemeClr>
              </a:solidFill>
              <a:latin typeface="Cambria" pitchFamily="18" charset="0"/>
            </a:endParaRPr>
          </a:p>
        </p:txBody>
      </p:sp>
      <p:sp>
        <p:nvSpPr>
          <p:cNvPr id="8" name="TextBox 7"/>
          <p:cNvSpPr txBox="1"/>
          <p:nvPr/>
        </p:nvSpPr>
        <p:spPr>
          <a:xfrm>
            <a:off x="5181600" y="2362201"/>
            <a:ext cx="3733800" cy="4247317"/>
          </a:xfrm>
          <a:prstGeom prst="rect">
            <a:avLst/>
          </a:prstGeom>
          <a:noFill/>
        </p:spPr>
        <p:txBody>
          <a:bodyPr wrap="square" rtlCol="0">
            <a:spAutoFit/>
          </a:bodyPr>
          <a:lstStyle/>
          <a:p>
            <a:r>
              <a:rPr lang="en-US" b="1" dirty="0" smtClean="0">
                <a:solidFill>
                  <a:schemeClr val="accent5">
                    <a:lumMod val="60000"/>
                    <a:lumOff val="40000"/>
                  </a:schemeClr>
                </a:solidFill>
                <a:latin typeface="Cambria" pitchFamily="18" charset="0"/>
              </a:rPr>
              <a:t>YEAR OF SUPPLY OF GEOMEMBRANE : </a:t>
            </a:r>
            <a:r>
              <a:rPr lang="en-US" b="1" dirty="0" smtClean="0">
                <a:solidFill>
                  <a:srgbClr val="FFFF00"/>
                </a:solidFill>
                <a:latin typeface="Cambria" pitchFamily="18" charset="0"/>
              </a:rPr>
              <a:t>2007</a:t>
            </a: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 </a:t>
            </a:r>
            <a:r>
              <a:rPr lang="en-US" b="1" u="sng" dirty="0" smtClean="0">
                <a:solidFill>
                  <a:schemeClr val="accent5">
                    <a:lumMod val="60000"/>
                    <a:lumOff val="40000"/>
                  </a:schemeClr>
                </a:solidFill>
                <a:latin typeface="Cambria" pitchFamily="18" charset="0"/>
              </a:rPr>
              <a:t>GEOMEMBRANE REQ. </a:t>
            </a:r>
            <a:r>
              <a:rPr lang="en-US" b="1" dirty="0" smtClean="0">
                <a:solidFill>
                  <a:schemeClr val="accent5">
                    <a:lumMod val="60000"/>
                    <a:lumOff val="40000"/>
                  </a:schemeClr>
                </a:solidFill>
                <a:latin typeface="Cambria" pitchFamily="18" charset="0"/>
              </a:rPr>
              <a:t>: </a:t>
            </a:r>
            <a:r>
              <a:rPr lang="en-US" b="1" dirty="0" smtClean="0">
                <a:solidFill>
                  <a:srgbClr val="FFFF00"/>
                </a:solidFill>
                <a:latin typeface="Cambria" pitchFamily="18" charset="0"/>
              </a:rPr>
              <a:t>3985 SQM</a:t>
            </a: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 STORAGE CAPACITY: </a:t>
            </a:r>
            <a:r>
              <a:rPr lang="en-US" b="1" dirty="0" smtClean="0">
                <a:solidFill>
                  <a:srgbClr val="FFFF00"/>
                </a:solidFill>
                <a:latin typeface="Cambria" pitchFamily="18" charset="0"/>
              </a:rPr>
              <a:t>1.5 CRORE</a:t>
            </a:r>
          </a:p>
          <a:p>
            <a:r>
              <a:rPr lang="en-US" b="1" dirty="0" smtClean="0">
                <a:solidFill>
                  <a:srgbClr val="FFFF00"/>
                </a:solidFill>
                <a:latin typeface="Cambria" pitchFamily="18" charset="0"/>
              </a:rPr>
              <a:t>  LITRES APPROX.</a:t>
            </a:r>
          </a:p>
          <a:p>
            <a:endParaRPr lang="en-US" b="1" dirty="0" smtClean="0">
              <a:solidFill>
                <a:srgbClr val="FFFF00"/>
              </a:solidFill>
              <a:latin typeface="Cambria" pitchFamily="18" charset="0"/>
            </a:endParaRPr>
          </a:p>
          <a:p>
            <a:r>
              <a:rPr lang="en-US" b="1" dirty="0" smtClean="0">
                <a:solidFill>
                  <a:schemeClr val="accent5">
                    <a:lumMod val="60000"/>
                    <a:lumOff val="40000"/>
                  </a:schemeClr>
                </a:solidFill>
                <a:latin typeface="Cambria" pitchFamily="18" charset="0"/>
              </a:rPr>
              <a:t>LAND AREA BENEFITTED BY FARM POND: TOTAL </a:t>
            </a:r>
            <a:r>
              <a:rPr lang="en-US" b="1" dirty="0" smtClean="0">
                <a:solidFill>
                  <a:srgbClr val="FFFF00"/>
                </a:solidFill>
                <a:latin typeface="Cambria" pitchFamily="18" charset="0"/>
              </a:rPr>
              <a:t>8 HECTARES</a:t>
            </a:r>
          </a:p>
          <a:p>
            <a:r>
              <a:rPr lang="en-US" b="1" dirty="0" smtClean="0">
                <a:solidFill>
                  <a:schemeClr val="accent5">
                    <a:lumMod val="60000"/>
                    <a:lumOff val="40000"/>
                  </a:schemeClr>
                </a:solidFill>
                <a:latin typeface="Cambria" pitchFamily="18" charset="0"/>
              </a:rPr>
              <a:t>(</a:t>
            </a:r>
            <a:r>
              <a:rPr lang="en-US" b="1" dirty="0" smtClean="0">
                <a:solidFill>
                  <a:srgbClr val="FFFF00"/>
                </a:solidFill>
                <a:latin typeface="Cambria" pitchFamily="18" charset="0"/>
              </a:rPr>
              <a:t>6 HECTARES FOR HORTICULTURE CULTIVATION</a:t>
            </a:r>
            <a:r>
              <a:rPr lang="en-US" b="1" dirty="0" smtClean="0">
                <a:solidFill>
                  <a:schemeClr val="accent5">
                    <a:lumMod val="60000"/>
                    <a:lumOff val="40000"/>
                  </a:schemeClr>
                </a:solidFill>
                <a:latin typeface="Cambria" pitchFamily="18" charset="0"/>
              </a:rPr>
              <a:t>)</a:t>
            </a: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TYPE OF PLANTATION CROPS: </a:t>
            </a:r>
            <a:r>
              <a:rPr lang="en-US" b="1" dirty="0" smtClean="0">
                <a:solidFill>
                  <a:srgbClr val="FFFF00"/>
                </a:solidFill>
                <a:latin typeface="Cambria" pitchFamily="18" charset="0"/>
              </a:rPr>
              <a:t>POMOGRANATE</a:t>
            </a:r>
            <a:endParaRPr lang="en-US" b="1" dirty="0">
              <a:solidFill>
                <a:srgbClr val="FFFF00"/>
              </a:solidFill>
              <a:latin typeface="Cambria" pitchFamily="18" charset="0"/>
            </a:endParaRPr>
          </a:p>
        </p:txBody>
      </p:sp>
    </p:spTree>
  </p:cSld>
  <p:clrMapOvr>
    <a:masterClrMapping/>
  </p:clrMapOvr>
  <p:transition advTm="5000">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944562"/>
          </a:xfrm>
        </p:spPr>
        <p:txBody>
          <a:bodyPr>
            <a:noAutofit/>
          </a:bodyPr>
          <a:lstStyle/>
          <a:p>
            <a:pPr algn="ctr"/>
            <a:r>
              <a:rPr lang="en-US" sz="3000" b="1" u="sng" dirty="0" smtClean="0">
                <a:solidFill>
                  <a:srgbClr val="92D050"/>
                </a:solidFill>
                <a:latin typeface="Cambria" pitchFamily="18" charset="0"/>
              </a:rPr>
              <a:t>MAP SHOWING THE GLOBAL PHYSICAL &amp; ECONOMIC WATER SCARCITY</a:t>
            </a:r>
            <a:endParaRPr lang="en-US" sz="3000" b="1" u="sng" dirty="0">
              <a:solidFill>
                <a:srgbClr val="92D050"/>
              </a:solidFill>
              <a:latin typeface="Cambria" pitchFamily="18" charset="0"/>
            </a:endParaRPr>
          </a:p>
        </p:txBody>
      </p:sp>
      <p:pic>
        <p:nvPicPr>
          <p:cNvPr id="4" name="Content Placeholder 3" descr="2013_scarcity_graph_2.png"/>
          <p:cNvPicPr>
            <a:picLocks noGrp="1" noChangeAspect="1"/>
          </p:cNvPicPr>
          <p:nvPr>
            <p:ph sz="quarter" idx="1"/>
          </p:nvPr>
        </p:nvPicPr>
        <p:blipFill>
          <a:blip r:embed="rId2" cstate="print"/>
          <a:stretch>
            <a:fillRect/>
          </a:stretch>
        </p:blipFill>
        <p:spPr>
          <a:xfrm>
            <a:off x="152400" y="1295400"/>
            <a:ext cx="8610600" cy="5410200"/>
          </a:xfrm>
        </p:spPr>
      </p:pic>
    </p:spTree>
  </p:cSld>
  <p:clrMapOvr>
    <a:masterClrMapping/>
  </p:clrMapOvr>
  <p:transition advTm="5000">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SHRI. MADHAV PAWAR</a:t>
            </a:r>
          </a:p>
        </p:txBody>
      </p:sp>
      <p:sp>
        <p:nvSpPr>
          <p:cNvPr id="3" name="Text Placeholder 2"/>
          <p:cNvSpPr>
            <a:spLocks noGrp="1"/>
          </p:cNvSpPr>
          <p:nvPr>
            <p:ph type="body" idx="2"/>
          </p:nvPr>
        </p:nvSpPr>
        <p:spPr>
          <a:xfrm>
            <a:off x="533400" y="1107561"/>
            <a:ext cx="8361656" cy="416440"/>
          </a:xfrm>
        </p:spPr>
        <p:txBody>
          <a:bodyPr>
            <a:normAutofit/>
          </a:bodyPr>
          <a:lstStyle/>
          <a:p>
            <a:r>
              <a:rPr lang="en-US" sz="1800" b="1" dirty="0" smtClean="0">
                <a:latin typeface="Cambria" pitchFamily="18" charset="0"/>
              </a:rPr>
              <a:t>DAILY CONSUMPTION OF WATER: </a:t>
            </a:r>
            <a:r>
              <a:rPr lang="en-US" sz="1800" b="1" dirty="0" smtClean="0">
                <a:solidFill>
                  <a:srgbClr val="FFFF00"/>
                </a:solidFill>
                <a:latin typeface="Cambria" pitchFamily="18" charset="0"/>
              </a:rPr>
              <a:t>2.5 LAKH LITRES</a:t>
            </a:r>
            <a:endParaRPr lang="en-US" sz="1800" b="1" dirty="0">
              <a:solidFill>
                <a:srgbClr val="FFFF00"/>
              </a:solidFill>
              <a:latin typeface="Cambria" pitchFamily="18" charset="0"/>
            </a:endParaRPr>
          </a:p>
        </p:txBody>
      </p:sp>
      <p:pic>
        <p:nvPicPr>
          <p:cNvPr id="5" name="Content Placeholder 4" descr="C:\Documents and Settings\admin\Desktop\NCPH Visit 002.jpg"/>
          <p:cNvPicPr>
            <a:picLocks noGrp="1"/>
          </p:cNvPicPr>
          <p:nvPr>
            <p:ph sz="half" idx="1"/>
          </p:nvPr>
        </p:nvPicPr>
        <p:blipFill>
          <a:blip r:embed="rId2" cstate="print"/>
          <a:srcRect/>
          <a:stretch>
            <a:fillRect/>
          </a:stretch>
        </p:blipFill>
        <p:spPr bwMode="auto">
          <a:xfrm>
            <a:off x="152400" y="1752600"/>
            <a:ext cx="5105400" cy="3352800"/>
          </a:xfrm>
          <a:prstGeom prst="rect">
            <a:avLst/>
          </a:prstGeom>
          <a:noFill/>
          <a:ln w="9525">
            <a:solidFill>
              <a:srgbClr val="66FF33"/>
            </a:solidFill>
            <a:miter lim="800000"/>
            <a:headEnd/>
            <a:tailEnd/>
          </a:ln>
        </p:spPr>
      </p:pic>
      <p:sp>
        <p:nvSpPr>
          <p:cNvPr id="6" name="TextBox 5"/>
          <p:cNvSpPr txBox="1"/>
          <p:nvPr/>
        </p:nvSpPr>
        <p:spPr>
          <a:xfrm>
            <a:off x="0" y="5181600"/>
            <a:ext cx="5257800" cy="553998"/>
          </a:xfrm>
          <a:prstGeom prst="rect">
            <a:avLst/>
          </a:prstGeom>
          <a:noFill/>
        </p:spPr>
        <p:txBody>
          <a:bodyPr wrap="square" rtlCol="0">
            <a:spAutoFit/>
          </a:bodyPr>
          <a:lstStyle/>
          <a:p>
            <a:pPr algn="ctr"/>
            <a:r>
              <a:rPr lang="en-US" sz="1500" b="1" dirty="0" smtClean="0">
                <a:latin typeface="Cambria" pitchFamily="18" charset="0"/>
              </a:rPr>
              <a:t>FARM POND WITH REINFORCED HDPE GEOMEMBRANE WITH ISI MARK IS : 15351 : 2008, TYPE – II 500 MICRONS</a:t>
            </a:r>
            <a:endParaRPr lang="en-US" sz="1500" dirty="0">
              <a:latin typeface="Cambria" pitchFamily="18" charset="0"/>
            </a:endParaRPr>
          </a:p>
        </p:txBody>
      </p:sp>
      <p:sp>
        <p:nvSpPr>
          <p:cNvPr id="8" name="TextBox 7"/>
          <p:cNvSpPr txBox="1"/>
          <p:nvPr/>
        </p:nvSpPr>
        <p:spPr>
          <a:xfrm>
            <a:off x="5562600" y="1676402"/>
            <a:ext cx="3352800" cy="4247317"/>
          </a:xfrm>
          <a:prstGeom prst="rect">
            <a:avLst/>
          </a:prstGeom>
          <a:noFill/>
        </p:spPr>
        <p:txBody>
          <a:bodyPr wrap="square" rtlCol="0">
            <a:spAutoFit/>
          </a:bodyPr>
          <a:lstStyle/>
          <a:p>
            <a:pPr algn="just"/>
            <a:r>
              <a:rPr lang="en-US" b="1" dirty="0" smtClean="0">
                <a:latin typeface="Cambria" pitchFamily="18" charset="0"/>
              </a:rPr>
              <a:t>SOURCE OF WATER TO FILL THE FARM POND: </a:t>
            </a:r>
            <a:r>
              <a:rPr lang="en-US" b="1" dirty="0" smtClean="0">
                <a:solidFill>
                  <a:srgbClr val="FFFF00"/>
                </a:solidFill>
                <a:latin typeface="Cambria" pitchFamily="18" charset="0"/>
              </a:rPr>
              <a:t>WELL, BORE WELL &amp; CHECK DAM</a:t>
            </a:r>
          </a:p>
          <a:p>
            <a:pPr algn="just"/>
            <a:endParaRPr lang="en-US" b="1" dirty="0" smtClean="0">
              <a:solidFill>
                <a:srgbClr val="FFFF00"/>
              </a:solidFill>
              <a:latin typeface="Cambria" pitchFamily="18" charset="0"/>
            </a:endParaRPr>
          </a:p>
          <a:p>
            <a:pPr algn="just"/>
            <a:r>
              <a:rPr lang="en-US" b="1" dirty="0" smtClean="0">
                <a:solidFill>
                  <a:schemeClr val="accent5">
                    <a:lumMod val="60000"/>
                    <a:lumOff val="40000"/>
                  </a:schemeClr>
                </a:solidFill>
                <a:latin typeface="Cambria" pitchFamily="18" charset="0"/>
              </a:rPr>
              <a:t>DURING SUMMER: APPROX </a:t>
            </a:r>
            <a:r>
              <a:rPr lang="en-US" b="1" dirty="0" smtClean="0">
                <a:solidFill>
                  <a:srgbClr val="FFFF00"/>
                </a:solidFill>
                <a:latin typeface="Cambria" pitchFamily="18" charset="0"/>
              </a:rPr>
              <a:t>1000 TANKERS/SEASON</a:t>
            </a:r>
          </a:p>
          <a:p>
            <a:pPr algn="just"/>
            <a:r>
              <a:rPr lang="en-US" b="1" dirty="0" smtClean="0">
                <a:solidFill>
                  <a:schemeClr val="accent5">
                    <a:lumMod val="60000"/>
                    <a:lumOff val="40000"/>
                  </a:schemeClr>
                </a:solidFill>
                <a:latin typeface="Cambria" pitchFamily="18" charset="0"/>
              </a:rPr>
              <a:t>(1 TANKER COST RS. 900/- APPROX)</a:t>
            </a:r>
          </a:p>
          <a:p>
            <a:pPr algn="just"/>
            <a:endParaRPr lang="en-US" b="1" dirty="0" smtClean="0">
              <a:solidFill>
                <a:schemeClr val="accent5">
                  <a:lumMod val="60000"/>
                  <a:lumOff val="40000"/>
                </a:schemeClr>
              </a:solidFill>
              <a:latin typeface="Cambria" pitchFamily="18" charset="0"/>
            </a:endParaRPr>
          </a:p>
          <a:p>
            <a:pPr algn="just"/>
            <a:r>
              <a:rPr lang="en-US" b="1" dirty="0" smtClean="0">
                <a:solidFill>
                  <a:schemeClr val="accent5">
                    <a:lumMod val="60000"/>
                    <a:lumOff val="40000"/>
                  </a:schemeClr>
                </a:solidFill>
                <a:latin typeface="Cambria" pitchFamily="18" charset="0"/>
              </a:rPr>
              <a:t>ADDITIONAL BENEFITS &amp; GAINS DUE TO FARM POND:</a:t>
            </a:r>
          </a:p>
          <a:p>
            <a:pPr algn="just"/>
            <a:r>
              <a:rPr lang="en-US" b="1" dirty="0" smtClean="0">
                <a:solidFill>
                  <a:srgbClr val="FFFF00"/>
                </a:solidFill>
                <a:latin typeface="Cambria" pitchFamily="18" charset="0"/>
              </a:rPr>
              <a:t>FINANCIALSTATUS IMPROVED AS THERE WAS CONTINOUS YEILD OF POMOGRANATE DUE TO FARM PONDS.</a:t>
            </a:r>
            <a:endParaRPr lang="en-US" b="1" dirty="0">
              <a:solidFill>
                <a:schemeClr val="accent5">
                  <a:lumMod val="60000"/>
                  <a:lumOff val="40000"/>
                </a:schemeClr>
              </a:solidFill>
              <a:latin typeface="Cambria" pitchFamily="18" charset="0"/>
            </a:endParaRPr>
          </a:p>
        </p:txBody>
      </p:sp>
    </p:spTree>
  </p:cSld>
  <p:clrMapOvr>
    <a:masterClrMapping/>
  </p:clrMapOvr>
  <p:transition advTm="5000">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SHRI. MADHAV PAWAR</a:t>
            </a:r>
            <a:endParaRPr lang="en-US" dirty="0"/>
          </a:p>
        </p:txBody>
      </p:sp>
      <p:sp>
        <p:nvSpPr>
          <p:cNvPr id="3" name="Text Placeholder 2"/>
          <p:cNvSpPr>
            <a:spLocks noGrp="1"/>
          </p:cNvSpPr>
          <p:nvPr>
            <p:ph type="body" idx="2"/>
          </p:nvPr>
        </p:nvSpPr>
        <p:spPr>
          <a:xfrm>
            <a:off x="228600" y="1107561"/>
            <a:ext cx="8763000" cy="873640"/>
          </a:xfrm>
        </p:spPr>
        <p:txBody>
          <a:bodyPr>
            <a:normAutofit/>
          </a:bodyPr>
          <a:lstStyle/>
          <a:p>
            <a:pPr algn="l"/>
            <a:r>
              <a:rPr lang="en-US" sz="1800" b="1" u="sng" dirty="0" smtClean="0">
                <a:solidFill>
                  <a:srgbClr val="FFC000"/>
                </a:solidFill>
                <a:latin typeface="Cambria" pitchFamily="18" charset="0"/>
              </a:rPr>
              <a:t>OBSERVATIONS OF THE PERSONAL MEETING WITH THE FARMER ON 21</a:t>
            </a:r>
            <a:r>
              <a:rPr lang="en-US" sz="1800" b="1" u="sng" baseline="30000" dirty="0" smtClean="0">
                <a:solidFill>
                  <a:srgbClr val="FFC000"/>
                </a:solidFill>
                <a:latin typeface="Cambria" pitchFamily="18" charset="0"/>
              </a:rPr>
              <a:t>ST</a:t>
            </a:r>
            <a:r>
              <a:rPr lang="en-US" sz="1800" b="1" u="sng" dirty="0" smtClean="0">
                <a:solidFill>
                  <a:srgbClr val="FFC000"/>
                </a:solidFill>
                <a:latin typeface="Cambria" pitchFamily="18" charset="0"/>
              </a:rPr>
              <a:t> NOV, 2012 AT THE FARMERS FARM</a:t>
            </a:r>
            <a:endParaRPr lang="en-US" sz="1800" b="1" u="sng" dirty="0">
              <a:solidFill>
                <a:srgbClr val="FFC000"/>
              </a:solidFill>
              <a:latin typeface="Cambria" pitchFamily="18" charset="0"/>
            </a:endParaRPr>
          </a:p>
        </p:txBody>
      </p:sp>
      <p:pic>
        <p:nvPicPr>
          <p:cNvPr id="5" name="Content Placeholder 4" descr="C:\Documents and Settings\admin\Desktop\NCPH Visit 003.jpg"/>
          <p:cNvPicPr>
            <a:picLocks noGrp="1"/>
          </p:cNvPicPr>
          <p:nvPr>
            <p:ph sz="half" idx="1"/>
          </p:nvPr>
        </p:nvPicPr>
        <p:blipFill>
          <a:blip r:embed="rId2" cstate="print"/>
          <a:srcRect/>
          <a:stretch>
            <a:fillRect/>
          </a:stretch>
        </p:blipFill>
        <p:spPr bwMode="auto">
          <a:xfrm>
            <a:off x="228600" y="2286000"/>
            <a:ext cx="4724400" cy="3276600"/>
          </a:xfrm>
          <a:prstGeom prst="rect">
            <a:avLst/>
          </a:prstGeom>
          <a:noFill/>
          <a:ln w="9525">
            <a:solidFill>
              <a:srgbClr val="66FF33"/>
            </a:solidFill>
            <a:miter lim="800000"/>
            <a:headEnd/>
            <a:tailEnd/>
          </a:ln>
        </p:spPr>
      </p:pic>
      <p:sp>
        <p:nvSpPr>
          <p:cNvPr id="7" name="TextBox 6"/>
          <p:cNvSpPr txBox="1"/>
          <p:nvPr/>
        </p:nvSpPr>
        <p:spPr>
          <a:xfrm>
            <a:off x="0" y="5715000"/>
            <a:ext cx="5029200" cy="623248"/>
          </a:xfrm>
          <a:prstGeom prst="rect">
            <a:avLst/>
          </a:prstGeom>
          <a:noFill/>
        </p:spPr>
        <p:txBody>
          <a:bodyPr wrap="square" rtlCol="0">
            <a:spAutoFit/>
          </a:bodyPr>
          <a:lstStyle/>
          <a:p>
            <a:pPr algn="ctr"/>
            <a:r>
              <a:rPr lang="en-US" sz="1500" b="1" dirty="0" smtClean="0">
                <a:latin typeface="Cambria" pitchFamily="18" charset="0"/>
              </a:rPr>
              <a:t>SHRI MADHAV PAWAR, BUNGALOW A/P NILWNDE TAL. SANGAMNER, DIST. AHMEDNAGAR</a:t>
            </a:r>
            <a:r>
              <a:rPr lang="en-US" dirty="0" smtClean="0"/>
              <a:t>.</a:t>
            </a:r>
            <a:endParaRPr lang="en-US" dirty="0"/>
          </a:p>
        </p:txBody>
      </p:sp>
      <p:sp>
        <p:nvSpPr>
          <p:cNvPr id="8" name="TextBox 7"/>
          <p:cNvSpPr txBox="1"/>
          <p:nvPr/>
        </p:nvSpPr>
        <p:spPr>
          <a:xfrm>
            <a:off x="5181600" y="2286000"/>
            <a:ext cx="3657600" cy="369332"/>
          </a:xfrm>
          <a:prstGeom prst="rect">
            <a:avLst/>
          </a:prstGeom>
          <a:noFill/>
        </p:spPr>
        <p:txBody>
          <a:bodyPr wrap="square" rtlCol="0">
            <a:spAutoFit/>
          </a:bodyPr>
          <a:lstStyle/>
          <a:p>
            <a:endParaRPr lang="en-US" dirty="0"/>
          </a:p>
        </p:txBody>
      </p:sp>
      <p:sp>
        <p:nvSpPr>
          <p:cNvPr id="10" name="TextBox 9"/>
          <p:cNvSpPr txBox="1"/>
          <p:nvPr/>
        </p:nvSpPr>
        <p:spPr>
          <a:xfrm>
            <a:off x="5105400" y="2286000"/>
            <a:ext cx="3886200" cy="2862322"/>
          </a:xfrm>
          <a:prstGeom prst="rect">
            <a:avLst/>
          </a:prstGeom>
          <a:noFill/>
        </p:spPr>
        <p:txBody>
          <a:bodyPr wrap="square" rtlCol="0">
            <a:spAutoFit/>
          </a:bodyPr>
          <a:lstStyle/>
          <a:p>
            <a:pPr algn="just"/>
            <a:r>
              <a:rPr lang="en-US" b="1" dirty="0" smtClean="0">
                <a:solidFill>
                  <a:schemeClr val="accent5">
                    <a:lumMod val="60000"/>
                    <a:lumOff val="40000"/>
                  </a:schemeClr>
                </a:solidFill>
                <a:latin typeface="Cambria" pitchFamily="18" charset="0"/>
              </a:rPr>
              <a:t>HE RECEIVED A SUBSIDY UNDER NHM SCHEME FOR 5 HECTARES LAND HOLDING, BALANCE HE HAS TAKEN LOAN AT 20% PER ANNUM.</a:t>
            </a:r>
          </a:p>
          <a:p>
            <a:pPr algn="just"/>
            <a:endParaRPr lang="en-US" b="1" dirty="0" smtClean="0">
              <a:solidFill>
                <a:schemeClr val="accent5">
                  <a:lumMod val="60000"/>
                  <a:lumOff val="40000"/>
                </a:schemeClr>
              </a:solidFill>
              <a:latin typeface="Cambria" pitchFamily="18" charset="0"/>
            </a:endParaRPr>
          </a:p>
          <a:p>
            <a:pPr algn="just"/>
            <a:r>
              <a:rPr lang="en-US" b="1" dirty="0" smtClean="0">
                <a:solidFill>
                  <a:schemeClr val="accent5">
                    <a:lumMod val="60000"/>
                    <a:lumOff val="40000"/>
                  </a:schemeClr>
                </a:solidFill>
                <a:latin typeface="Cambria" pitchFamily="18" charset="0"/>
              </a:rPr>
              <a:t>FROM A MEAGRE WAGE OF RS. 100/- PER  DAY AS A FARM WORKER TODAY HE HAS OWN BUNGALOW, 2 TRACTORS &amp; 4 CARS.</a:t>
            </a:r>
            <a:endParaRPr lang="en-US" b="1" dirty="0">
              <a:solidFill>
                <a:schemeClr val="accent5">
                  <a:lumMod val="60000"/>
                  <a:lumOff val="40000"/>
                </a:schemeClr>
              </a:solidFill>
              <a:latin typeface="Cambria" pitchFamily="18" charset="0"/>
            </a:endParaRPr>
          </a:p>
        </p:txBody>
      </p:sp>
    </p:spTree>
  </p:cSld>
  <p:clrMapOvr>
    <a:masterClrMapping/>
  </p:clrMapOvr>
  <p:transition advTm="5000">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SHRI. MADHAV PAWAR</a:t>
            </a:r>
            <a:endParaRPr lang="en-US" dirty="0"/>
          </a:p>
        </p:txBody>
      </p:sp>
      <p:sp>
        <p:nvSpPr>
          <p:cNvPr id="3" name="Text Placeholder 2"/>
          <p:cNvSpPr>
            <a:spLocks noGrp="1"/>
          </p:cNvSpPr>
          <p:nvPr>
            <p:ph type="body" idx="2"/>
          </p:nvPr>
        </p:nvSpPr>
        <p:spPr>
          <a:xfrm>
            <a:off x="5278144" y="1524000"/>
            <a:ext cx="3713456" cy="838200"/>
          </a:xfrm>
        </p:spPr>
        <p:txBody>
          <a:bodyPr>
            <a:normAutofit/>
          </a:bodyPr>
          <a:lstStyle/>
          <a:p>
            <a:pPr algn="ctr"/>
            <a:r>
              <a:rPr lang="en-US" sz="1800" b="1" dirty="0" smtClean="0">
                <a:latin typeface="Cambria" pitchFamily="18" charset="0"/>
              </a:rPr>
              <a:t>    </a:t>
            </a:r>
            <a:r>
              <a:rPr lang="en-US" sz="1800" b="1" u="sng" dirty="0" smtClean="0">
                <a:latin typeface="Cambria" pitchFamily="18" charset="0"/>
              </a:rPr>
              <a:t>OTHER ACHIVEMENTS  OF </a:t>
            </a:r>
          </a:p>
          <a:p>
            <a:pPr algn="ctr"/>
            <a:r>
              <a:rPr lang="en-US" sz="1800" b="1" u="sng" dirty="0" smtClean="0">
                <a:latin typeface="Cambria" pitchFamily="18" charset="0"/>
              </a:rPr>
              <a:t>SHRI MADHAV PAWAR</a:t>
            </a:r>
            <a:endParaRPr lang="en-US" sz="1800" b="1" u="sng" dirty="0">
              <a:latin typeface="Cambria" pitchFamily="18" charset="0"/>
            </a:endParaRPr>
          </a:p>
        </p:txBody>
      </p:sp>
      <p:pic>
        <p:nvPicPr>
          <p:cNvPr id="5" name="Content Placeholder 4" descr="C:\Documents and Settings\admin\Desktop\NCPH Visit 004.jpg"/>
          <p:cNvPicPr>
            <a:picLocks noGrp="1"/>
          </p:cNvPicPr>
          <p:nvPr>
            <p:ph sz="half" idx="1"/>
          </p:nvPr>
        </p:nvPicPr>
        <p:blipFill>
          <a:blip r:embed="rId2" cstate="print"/>
          <a:srcRect/>
          <a:stretch>
            <a:fillRect/>
          </a:stretch>
        </p:blipFill>
        <p:spPr bwMode="auto">
          <a:xfrm>
            <a:off x="152400" y="1600200"/>
            <a:ext cx="5257800" cy="3352800"/>
          </a:xfrm>
          <a:prstGeom prst="rect">
            <a:avLst/>
          </a:prstGeom>
          <a:noFill/>
          <a:ln w="9525">
            <a:solidFill>
              <a:srgbClr val="66FF33"/>
            </a:solidFill>
            <a:miter lim="800000"/>
            <a:headEnd/>
            <a:tailEnd/>
          </a:ln>
        </p:spPr>
      </p:pic>
      <p:sp>
        <p:nvSpPr>
          <p:cNvPr id="6" name="TextBox 5"/>
          <p:cNvSpPr txBox="1"/>
          <p:nvPr/>
        </p:nvSpPr>
        <p:spPr>
          <a:xfrm>
            <a:off x="0" y="5334000"/>
            <a:ext cx="5562600" cy="553998"/>
          </a:xfrm>
          <a:prstGeom prst="rect">
            <a:avLst/>
          </a:prstGeom>
          <a:noFill/>
        </p:spPr>
        <p:txBody>
          <a:bodyPr wrap="square" rtlCol="0">
            <a:spAutoFit/>
          </a:bodyPr>
          <a:lstStyle/>
          <a:p>
            <a:pPr algn="ctr"/>
            <a:r>
              <a:rPr lang="en-US" sz="1500" b="1" dirty="0" smtClean="0">
                <a:latin typeface="Cambria" pitchFamily="18" charset="0"/>
              </a:rPr>
              <a:t>POMOGRANATE CULTIVATION AT SHRI MADHAV PAWAR’S FARM AT NILWANDE</a:t>
            </a:r>
            <a:endParaRPr lang="en-US" sz="1500" b="1" dirty="0">
              <a:latin typeface="Cambria" pitchFamily="18" charset="0"/>
            </a:endParaRPr>
          </a:p>
        </p:txBody>
      </p:sp>
      <p:sp>
        <p:nvSpPr>
          <p:cNvPr id="7" name="TextBox 6"/>
          <p:cNvSpPr txBox="1"/>
          <p:nvPr/>
        </p:nvSpPr>
        <p:spPr>
          <a:xfrm>
            <a:off x="5562600" y="2514601"/>
            <a:ext cx="3352800" cy="2585323"/>
          </a:xfrm>
          <a:prstGeom prst="rect">
            <a:avLst/>
          </a:prstGeom>
          <a:noFill/>
        </p:spPr>
        <p:txBody>
          <a:bodyPr wrap="square" rtlCol="0">
            <a:spAutoFit/>
          </a:bodyPr>
          <a:lstStyle/>
          <a:p>
            <a:pPr algn="just"/>
            <a:r>
              <a:rPr lang="en-US" b="1" dirty="0" smtClean="0">
                <a:latin typeface="Cambria" pitchFamily="18" charset="0"/>
              </a:rPr>
              <a:t>HE IS THE AWARD WINNER AS </a:t>
            </a:r>
            <a:r>
              <a:rPr lang="en-US" b="1" dirty="0" smtClean="0">
                <a:solidFill>
                  <a:srgbClr val="FFFF00"/>
                </a:solidFill>
                <a:latin typeface="Cambria" pitchFamily="18" charset="0"/>
              </a:rPr>
              <a:t>“KRUSHI BHUSHAN” </a:t>
            </a:r>
            <a:r>
              <a:rPr lang="en-US" b="1" dirty="0" smtClean="0">
                <a:latin typeface="Cambria" pitchFamily="18" charset="0"/>
              </a:rPr>
              <a:t>FROM GOVT. OF MAHARASHTRA &amp; MANY MORE AWARDS.</a:t>
            </a:r>
          </a:p>
          <a:p>
            <a:pPr algn="just"/>
            <a:endParaRPr lang="en-US" b="1" dirty="0" smtClean="0">
              <a:latin typeface="Cambria" pitchFamily="18" charset="0"/>
            </a:endParaRPr>
          </a:p>
          <a:p>
            <a:pPr algn="just"/>
            <a:r>
              <a:rPr lang="en-US" b="1" dirty="0" smtClean="0">
                <a:latin typeface="Cambria" pitchFamily="18" charset="0"/>
              </a:rPr>
              <a:t>HE IS THE CHAIRMAN OF POMOGRANATE GROWERS ASSOCIATION IN NILWANDE VILLAGE.</a:t>
            </a:r>
            <a:endParaRPr lang="en-US" b="1" dirty="0">
              <a:latin typeface="Cambria" pitchFamily="18" charset="0"/>
            </a:endParaRPr>
          </a:p>
        </p:txBody>
      </p:sp>
    </p:spTree>
  </p:cSld>
  <p:clrMapOvr>
    <a:masterClrMapping/>
  </p:clrMapOvr>
  <p:transition advTm="5000">
    <p:wedg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SHRI. MADHAV PAWAR</a:t>
            </a:r>
            <a:endParaRPr lang="en-US" dirty="0"/>
          </a:p>
        </p:txBody>
      </p:sp>
      <p:pic>
        <p:nvPicPr>
          <p:cNvPr id="5" name="Content Placeholder 4" descr="C:\Documents and Settings\admin\Desktop\NCPH Visit 001.jpg"/>
          <p:cNvPicPr>
            <a:picLocks noGrp="1"/>
          </p:cNvPicPr>
          <p:nvPr>
            <p:ph sz="half" idx="1"/>
          </p:nvPr>
        </p:nvPicPr>
        <p:blipFill>
          <a:blip r:embed="rId2" cstate="print"/>
          <a:srcRect/>
          <a:stretch>
            <a:fillRect/>
          </a:stretch>
        </p:blipFill>
        <p:spPr bwMode="auto">
          <a:xfrm>
            <a:off x="228600" y="838200"/>
            <a:ext cx="4800600" cy="2895600"/>
          </a:xfrm>
          <a:prstGeom prst="rect">
            <a:avLst/>
          </a:prstGeom>
          <a:noFill/>
          <a:ln w="9525">
            <a:solidFill>
              <a:srgbClr val="66FF33"/>
            </a:solidFill>
            <a:miter lim="800000"/>
            <a:headEnd/>
            <a:tailEnd/>
          </a:ln>
        </p:spPr>
      </p:pic>
      <p:pic>
        <p:nvPicPr>
          <p:cNvPr id="6" name="Picture 5" descr="C:\Documents and Settings\admin\Desktop\NCPH Visit 002.jpg"/>
          <p:cNvPicPr/>
          <p:nvPr/>
        </p:nvPicPr>
        <p:blipFill>
          <a:blip r:embed="rId3" cstate="print"/>
          <a:srcRect/>
          <a:stretch>
            <a:fillRect/>
          </a:stretch>
        </p:blipFill>
        <p:spPr bwMode="auto">
          <a:xfrm>
            <a:off x="3733801" y="3962400"/>
            <a:ext cx="5178267" cy="2743200"/>
          </a:xfrm>
          <a:prstGeom prst="rect">
            <a:avLst/>
          </a:prstGeom>
          <a:noFill/>
          <a:ln w="9525">
            <a:solidFill>
              <a:srgbClr val="66FF33"/>
            </a:solidFill>
            <a:miter lim="800000"/>
            <a:headEnd/>
            <a:tailEnd/>
          </a:ln>
        </p:spPr>
      </p:pic>
      <p:sp>
        <p:nvSpPr>
          <p:cNvPr id="7" name="TextBox 6"/>
          <p:cNvSpPr txBox="1"/>
          <p:nvPr/>
        </p:nvSpPr>
        <p:spPr>
          <a:xfrm>
            <a:off x="5181600" y="1676400"/>
            <a:ext cx="3810000" cy="1523494"/>
          </a:xfrm>
          <a:prstGeom prst="rect">
            <a:avLst/>
          </a:prstGeom>
          <a:noFill/>
        </p:spPr>
        <p:txBody>
          <a:bodyPr wrap="square" rtlCol="0">
            <a:spAutoFit/>
          </a:bodyPr>
          <a:lstStyle/>
          <a:p>
            <a:r>
              <a:rPr lang="en-US" b="1" dirty="0" smtClean="0">
                <a:solidFill>
                  <a:schemeClr val="accent5">
                    <a:lumMod val="60000"/>
                    <a:lumOff val="40000"/>
                  </a:schemeClr>
                </a:solidFill>
                <a:latin typeface="Cambria" pitchFamily="18" charset="0"/>
              </a:rPr>
              <a:t>FARM PONDS WITH REINFORCED HDPE GEOMEMBRANE WITH ISI </a:t>
            </a:r>
            <a:endParaRPr lang="en-US"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MARK IS : 15351 : 2008, TYPE – II 500 MICRONS</a:t>
            </a:r>
            <a:endParaRPr lang="en-US" dirty="0" smtClean="0">
              <a:solidFill>
                <a:schemeClr val="accent5">
                  <a:lumMod val="60000"/>
                  <a:lumOff val="40000"/>
                </a:schemeClr>
              </a:solidFill>
              <a:latin typeface="Cambria" pitchFamily="18" charset="0"/>
            </a:endParaRPr>
          </a:p>
          <a:p>
            <a:endParaRPr lang="en-US" dirty="0"/>
          </a:p>
        </p:txBody>
      </p:sp>
      <p:sp>
        <p:nvSpPr>
          <p:cNvPr id="8" name="TextBox 7"/>
          <p:cNvSpPr txBox="1"/>
          <p:nvPr/>
        </p:nvSpPr>
        <p:spPr>
          <a:xfrm>
            <a:off x="0" y="4800601"/>
            <a:ext cx="3657600" cy="1200329"/>
          </a:xfrm>
          <a:prstGeom prst="rect">
            <a:avLst/>
          </a:prstGeom>
          <a:noFill/>
        </p:spPr>
        <p:txBody>
          <a:bodyPr wrap="square" rtlCol="0">
            <a:spAutoFit/>
          </a:bodyPr>
          <a:lstStyle/>
          <a:p>
            <a:r>
              <a:rPr lang="en-US" b="1" cap="all" dirty="0" smtClean="0">
                <a:solidFill>
                  <a:schemeClr val="accent5">
                    <a:lumMod val="60000"/>
                    <a:lumOff val="40000"/>
                  </a:schemeClr>
                </a:solidFill>
                <a:latin typeface="Cambria" pitchFamily="18" charset="0"/>
              </a:rPr>
              <a:t>Shri. Madhav Pawar. At Post – Nelwande, Tal. Sangamner, Dist. Ahmednagar.</a:t>
            </a:r>
            <a:endParaRPr lang="en-US" cap="all" dirty="0" smtClean="0">
              <a:solidFill>
                <a:schemeClr val="accent5">
                  <a:lumMod val="60000"/>
                  <a:lumOff val="40000"/>
                </a:schemeClr>
              </a:solidFill>
              <a:latin typeface="Cambria" pitchFamily="18" charset="0"/>
            </a:endParaRPr>
          </a:p>
          <a:p>
            <a:endParaRPr lang="en-US" dirty="0"/>
          </a:p>
        </p:txBody>
      </p:sp>
    </p:spTree>
  </p:cSld>
  <p:clrMapOvr>
    <a:masterClrMapping/>
  </p:clrMapOvr>
  <p:transition advTm="5000">
    <p:wedg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5943600"/>
            <a:ext cx="4876800" cy="553998"/>
          </a:xfrm>
          <a:prstGeom prst="rect">
            <a:avLst/>
          </a:prstGeom>
          <a:noFill/>
        </p:spPr>
        <p:txBody>
          <a:bodyPr wrap="square" rtlCol="0">
            <a:spAutoFit/>
          </a:bodyPr>
          <a:lstStyle/>
          <a:p>
            <a:pPr algn="ctr"/>
            <a:r>
              <a:rPr lang="en-US" sz="1500" b="1" cap="all" dirty="0" smtClean="0">
                <a:latin typeface="Cambria" pitchFamily="18" charset="0"/>
              </a:rPr>
              <a:t>Shri. NANASAHEB KHERE . At Post – Nelwande, Tal. Sangamner, Dist. Ahmednagar</a:t>
            </a:r>
            <a:r>
              <a:rPr lang="en-US" sz="1500" b="1" dirty="0" smtClean="0"/>
              <a:t>.</a:t>
            </a:r>
            <a:endParaRPr lang="en-US" sz="1500" dirty="0"/>
          </a:p>
        </p:txBody>
      </p:sp>
      <p:sp>
        <p:nvSpPr>
          <p:cNvPr id="7" name="TextBox 6"/>
          <p:cNvSpPr txBox="1"/>
          <p:nvPr/>
        </p:nvSpPr>
        <p:spPr>
          <a:xfrm>
            <a:off x="228600" y="762000"/>
            <a:ext cx="8686800" cy="1231106"/>
          </a:xfrm>
          <a:prstGeom prst="rect">
            <a:avLst/>
          </a:prstGeom>
          <a:noFill/>
        </p:spPr>
        <p:txBody>
          <a:bodyPr wrap="square" rtlCol="0">
            <a:spAutoFit/>
          </a:bodyPr>
          <a:lstStyle/>
          <a:p>
            <a:pPr algn="ctr"/>
            <a:r>
              <a:rPr lang="en-US" sz="2000" b="1" u="sng" dirty="0" smtClean="0">
                <a:solidFill>
                  <a:srgbClr val="FFC000"/>
                </a:solidFill>
                <a:latin typeface="Cambria" pitchFamily="18" charset="0"/>
              </a:rPr>
              <a:t>SHRI. NANASAHEB KHERE</a:t>
            </a:r>
          </a:p>
          <a:p>
            <a:pPr algn="ctr"/>
            <a:r>
              <a:rPr lang="en-US" b="1" u="sng" dirty="0" smtClean="0">
                <a:solidFill>
                  <a:srgbClr val="FFC000"/>
                </a:solidFill>
                <a:latin typeface="Cambria" pitchFamily="18" charset="0"/>
              </a:rPr>
              <a:t> A/P NILWANDE, TAL SANGAMNER DIST. AHMEDNAGAR, MAHARASHTRA.</a:t>
            </a:r>
          </a:p>
          <a:p>
            <a:endParaRPr lang="en-US" b="1" u="sng" dirty="0" smtClean="0">
              <a:solidFill>
                <a:schemeClr val="accent5">
                  <a:lumMod val="60000"/>
                  <a:lumOff val="40000"/>
                </a:schemeClr>
              </a:solidFill>
              <a:latin typeface="Cambria" pitchFamily="18" charset="0"/>
            </a:endParaRPr>
          </a:p>
          <a:p>
            <a:r>
              <a:rPr lang="en-US" b="1" u="sng" dirty="0" smtClean="0">
                <a:solidFill>
                  <a:schemeClr val="accent5">
                    <a:lumMod val="60000"/>
                    <a:lumOff val="40000"/>
                  </a:schemeClr>
                </a:solidFill>
                <a:latin typeface="Cambria" pitchFamily="18" charset="0"/>
              </a:rPr>
              <a:t>SIZE OF THE FARM POND CONSTRUCTED: </a:t>
            </a:r>
            <a:r>
              <a:rPr lang="en-US" b="1" dirty="0" smtClean="0">
                <a:solidFill>
                  <a:srgbClr val="FFFF00"/>
                </a:solidFill>
                <a:latin typeface="Cambria" pitchFamily="18" charset="0"/>
              </a:rPr>
              <a:t>30 M X 30 M X 4M (LXWXH)</a:t>
            </a:r>
            <a:endParaRPr lang="en-US" b="1" u="sng" dirty="0" smtClean="0">
              <a:solidFill>
                <a:schemeClr val="accent5">
                  <a:lumMod val="60000"/>
                  <a:lumOff val="40000"/>
                </a:schemeClr>
              </a:solidFill>
              <a:latin typeface="Cambria" pitchFamily="18" charset="0"/>
            </a:endParaRPr>
          </a:p>
        </p:txBody>
      </p:sp>
      <p:sp>
        <p:nvSpPr>
          <p:cNvPr id="8" name="TextBox 7"/>
          <p:cNvSpPr txBox="1"/>
          <p:nvPr/>
        </p:nvSpPr>
        <p:spPr>
          <a:xfrm>
            <a:off x="5105400" y="2362200"/>
            <a:ext cx="3810000" cy="3970318"/>
          </a:xfrm>
          <a:prstGeom prst="rect">
            <a:avLst/>
          </a:prstGeom>
          <a:noFill/>
        </p:spPr>
        <p:txBody>
          <a:bodyPr wrap="square" rtlCol="0">
            <a:spAutoFit/>
          </a:bodyPr>
          <a:lstStyle/>
          <a:p>
            <a:r>
              <a:rPr lang="en-US" b="1" dirty="0" smtClean="0">
                <a:solidFill>
                  <a:schemeClr val="accent5">
                    <a:lumMod val="60000"/>
                    <a:lumOff val="40000"/>
                  </a:schemeClr>
                </a:solidFill>
                <a:latin typeface="Cambria" pitchFamily="18" charset="0"/>
              </a:rPr>
              <a:t>YEAR OF SUPPLY OF GEOMEMBRANE : </a:t>
            </a:r>
            <a:r>
              <a:rPr lang="en-US" b="1" dirty="0" smtClean="0">
                <a:solidFill>
                  <a:srgbClr val="FFFF00"/>
                </a:solidFill>
                <a:latin typeface="Cambria" pitchFamily="18" charset="0"/>
              </a:rPr>
              <a:t>2007</a:t>
            </a: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 </a:t>
            </a:r>
            <a:r>
              <a:rPr lang="en-US" b="1" u="sng" dirty="0" smtClean="0">
                <a:solidFill>
                  <a:schemeClr val="accent5">
                    <a:lumMod val="60000"/>
                    <a:lumOff val="40000"/>
                  </a:schemeClr>
                </a:solidFill>
                <a:latin typeface="Cambria" pitchFamily="18" charset="0"/>
              </a:rPr>
              <a:t>GEOMEMBRANE REQ. </a:t>
            </a:r>
            <a:r>
              <a:rPr lang="en-US" b="1" dirty="0" smtClean="0">
                <a:solidFill>
                  <a:schemeClr val="accent5">
                    <a:lumMod val="60000"/>
                    <a:lumOff val="40000"/>
                  </a:schemeClr>
                </a:solidFill>
                <a:latin typeface="Cambria" pitchFamily="18" charset="0"/>
              </a:rPr>
              <a:t>: </a:t>
            </a:r>
            <a:r>
              <a:rPr lang="en-US" b="1" dirty="0" smtClean="0">
                <a:solidFill>
                  <a:srgbClr val="FFFF00"/>
                </a:solidFill>
                <a:latin typeface="Cambria" pitchFamily="18" charset="0"/>
              </a:rPr>
              <a:t>1345 SQM</a:t>
            </a: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 STORAGE CAPACITY: </a:t>
            </a:r>
            <a:r>
              <a:rPr lang="en-US" b="1" dirty="0" smtClean="0">
                <a:solidFill>
                  <a:srgbClr val="FFFF00"/>
                </a:solidFill>
                <a:latin typeface="Cambria" pitchFamily="18" charset="0"/>
              </a:rPr>
              <a:t>38 LAKH</a:t>
            </a:r>
          </a:p>
          <a:p>
            <a:r>
              <a:rPr lang="en-US" b="1" dirty="0" smtClean="0">
                <a:solidFill>
                  <a:srgbClr val="FFFF00"/>
                </a:solidFill>
                <a:latin typeface="Cambria" pitchFamily="18" charset="0"/>
              </a:rPr>
              <a:t>  LITRES APPROX.</a:t>
            </a:r>
          </a:p>
          <a:p>
            <a:endParaRPr lang="en-US" b="1" dirty="0" smtClean="0">
              <a:solidFill>
                <a:srgbClr val="FFFF00"/>
              </a:solidFill>
              <a:latin typeface="Cambria" pitchFamily="18" charset="0"/>
            </a:endParaRPr>
          </a:p>
          <a:p>
            <a:r>
              <a:rPr lang="en-US" b="1" dirty="0" smtClean="0">
                <a:solidFill>
                  <a:schemeClr val="accent5">
                    <a:lumMod val="60000"/>
                    <a:lumOff val="40000"/>
                  </a:schemeClr>
                </a:solidFill>
                <a:latin typeface="Cambria" pitchFamily="18" charset="0"/>
              </a:rPr>
              <a:t>LAND AREA CULTIVATED UNDER FARM POND: TOTAL </a:t>
            </a:r>
            <a:r>
              <a:rPr lang="en-US" b="1" dirty="0" smtClean="0">
                <a:solidFill>
                  <a:srgbClr val="FFFF00"/>
                </a:solidFill>
                <a:latin typeface="Cambria" pitchFamily="18" charset="0"/>
              </a:rPr>
              <a:t>3.6 HECTARES</a:t>
            </a:r>
          </a:p>
          <a:p>
            <a:r>
              <a:rPr lang="en-US" b="1" dirty="0" smtClean="0">
                <a:solidFill>
                  <a:srgbClr val="FFFF00"/>
                </a:solidFill>
                <a:latin typeface="Cambria" pitchFamily="18" charset="0"/>
              </a:rPr>
              <a:t>FOR HORTICULTURE CULTIVATION</a:t>
            </a:r>
            <a:endParaRPr lang="en-US" b="1" dirty="0" smtClean="0">
              <a:solidFill>
                <a:schemeClr val="accent5">
                  <a:lumMod val="60000"/>
                  <a:lumOff val="40000"/>
                </a:schemeClr>
              </a:solidFill>
              <a:latin typeface="Cambria" pitchFamily="18" charset="0"/>
            </a:endParaRP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TYPE OF PLANTATION CROPS: </a:t>
            </a:r>
            <a:r>
              <a:rPr lang="en-US" b="1" dirty="0" smtClean="0">
                <a:solidFill>
                  <a:srgbClr val="FFFF00"/>
                </a:solidFill>
                <a:latin typeface="Cambria" pitchFamily="18" charset="0"/>
              </a:rPr>
              <a:t>POMOGRANATE</a:t>
            </a:r>
            <a:endParaRPr lang="en-US" b="1" dirty="0">
              <a:solidFill>
                <a:srgbClr val="FFFF00"/>
              </a:solidFill>
              <a:latin typeface="Cambria" pitchFamily="18" charset="0"/>
            </a:endParaRPr>
          </a:p>
        </p:txBody>
      </p:sp>
      <p:pic>
        <p:nvPicPr>
          <p:cNvPr id="10" name="Content Placeholder 4" descr="C:\Documents and Settings\admin\Desktop\NCPH Visit 003.jpg"/>
          <p:cNvPicPr>
            <a:picLocks noGrp="1"/>
          </p:cNvPicPr>
          <p:nvPr>
            <p:ph idx="1"/>
          </p:nvPr>
        </p:nvPicPr>
        <p:blipFill>
          <a:blip r:embed="rId2" cstate="print"/>
          <a:srcRect/>
          <a:stretch>
            <a:fillRect/>
          </a:stretch>
        </p:blipFill>
        <p:spPr bwMode="auto">
          <a:xfrm>
            <a:off x="304800" y="2514600"/>
            <a:ext cx="4724400" cy="3276600"/>
          </a:xfrm>
          <a:prstGeom prst="rect">
            <a:avLst/>
          </a:prstGeom>
          <a:noFill/>
          <a:ln w="9525">
            <a:solidFill>
              <a:srgbClr val="66FF33"/>
            </a:solidFill>
            <a:miter lim="800000"/>
            <a:headEnd/>
            <a:tailEnd/>
          </a:ln>
        </p:spPr>
      </p:pic>
    </p:spTree>
  </p:cSld>
  <p:clrMapOvr>
    <a:masterClrMapping/>
  </p:clrMapOvr>
  <p:transition advTm="5000">
    <p:wedg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SHRI. NANASAHEB KHERE</a:t>
            </a:r>
          </a:p>
        </p:txBody>
      </p:sp>
      <p:sp>
        <p:nvSpPr>
          <p:cNvPr id="3" name="Text Placeholder 2"/>
          <p:cNvSpPr>
            <a:spLocks noGrp="1"/>
          </p:cNvSpPr>
          <p:nvPr>
            <p:ph type="body" idx="2"/>
          </p:nvPr>
        </p:nvSpPr>
        <p:spPr>
          <a:xfrm>
            <a:off x="533400" y="1107561"/>
            <a:ext cx="8361656" cy="416440"/>
          </a:xfrm>
        </p:spPr>
        <p:txBody>
          <a:bodyPr>
            <a:normAutofit/>
          </a:bodyPr>
          <a:lstStyle/>
          <a:p>
            <a:r>
              <a:rPr lang="en-US" sz="1800" b="1" dirty="0" smtClean="0">
                <a:latin typeface="Cambria" pitchFamily="18" charset="0"/>
              </a:rPr>
              <a:t>DAILY CONSUMPTION OF WATER: </a:t>
            </a:r>
            <a:r>
              <a:rPr lang="en-US" sz="1800" b="1" dirty="0" smtClean="0">
                <a:solidFill>
                  <a:srgbClr val="FFFF00"/>
                </a:solidFill>
                <a:latin typeface="Cambria" pitchFamily="18" charset="0"/>
              </a:rPr>
              <a:t>1.5 LAKH LITRES</a:t>
            </a:r>
            <a:endParaRPr lang="en-US" sz="1800" b="1" dirty="0">
              <a:solidFill>
                <a:srgbClr val="FFFF00"/>
              </a:solidFill>
              <a:latin typeface="Cambria" pitchFamily="18" charset="0"/>
            </a:endParaRPr>
          </a:p>
        </p:txBody>
      </p:sp>
      <p:sp>
        <p:nvSpPr>
          <p:cNvPr id="6" name="TextBox 5"/>
          <p:cNvSpPr txBox="1"/>
          <p:nvPr/>
        </p:nvSpPr>
        <p:spPr>
          <a:xfrm>
            <a:off x="0" y="5181600"/>
            <a:ext cx="5257800" cy="553998"/>
          </a:xfrm>
          <a:prstGeom prst="rect">
            <a:avLst/>
          </a:prstGeom>
          <a:noFill/>
        </p:spPr>
        <p:txBody>
          <a:bodyPr wrap="square" rtlCol="0">
            <a:spAutoFit/>
          </a:bodyPr>
          <a:lstStyle/>
          <a:p>
            <a:pPr algn="ctr"/>
            <a:r>
              <a:rPr lang="en-US" sz="1500" b="1" dirty="0" smtClean="0">
                <a:latin typeface="Cambria" pitchFamily="18" charset="0"/>
              </a:rPr>
              <a:t>FARM POND WITH REINFORCED HDPE GEOMEMBRANE WITH ISI MARK IS : 15351 : 2008, TYPE – II 500 MICRONS</a:t>
            </a:r>
            <a:endParaRPr lang="en-US" sz="1500" dirty="0">
              <a:latin typeface="Cambria" pitchFamily="18" charset="0"/>
            </a:endParaRPr>
          </a:p>
        </p:txBody>
      </p:sp>
      <p:sp>
        <p:nvSpPr>
          <p:cNvPr id="8" name="TextBox 7"/>
          <p:cNvSpPr txBox="1"/>
          <p:nvPr/>
        </p:nvSpPr>
        <p:spPr>
          <a:xfrm>
            <a:off x="5562600" y="1676402"/>
            <a:ext cx="3352800" cy="4247317"/>
          </a:xfrm>
          <a:prstGeom prst="rect">
            <a:avLst/>
          </a:prstGeom>
          <a:noFill/>
        </p:spPr>
        <p:txBody>
          <a:bodyPr wrap="square" rtlCol="0">
            <a:spAutoFit/>
          </a:bodyPr>
          <a:lstStyle/>
          <a:p>
            <a:r>
              <a:rPr lang="en-US" b="1" dirty="0" smtClean="0">
                <a:latin typeface="Cambria" pitchFamily="18" charset="0"/>
              </a:rPr>
              <a:t>SOURCE OF WATER TO FILL THE FARM POND: </a:t>
            </a:r>
            <a:r>
              <a:rPr lang="en-US" b="1" dirty="0" smtClean="0">
                <a:solidFill>
                  <a:srgbClr val="FFFF00"/>
                </a:solidFill>
                <a:latin typeface="Cambria" pitchFamily="18" charset="0"/>
              </a:rPr>
              <a:t>WELL, BORE WELL &amp; CHECK DAM</a:t>
            </a:r>
          </a:p>
          <a:p>
            <a:endParaRPr lang="en-US" b="1" dirty="0" smtClean="0">
              <a:solidFill>
                <a:srgbClr val="FFFF00"/>
              </a:solidFill>
              <a:latin typeface="Cambria" pitchFamily="18" charset="0"/>
            </a:endParaRPr>
          </a:p>
          <a:p>
            <a:r>
              <a:rPr lang="en-US" b="1" dirty="0" smtClean="0">
                <a:solidFill>
                  <a:schemeClr val="accent5">
                    <a:lumMod val="60000"/>
                    <a:lumOff val="40000"/>
                  </a:schemeClr>
                </a:solidFill>
                <a:latin typeface="Cambria" pitchFamily="18" charset="0"/>
              </a:rPr>
              <a:t>DURING SUMMER: APPROX </a:t>
            </a:r>
            <a:r>
              <a:rPr lang="en-US" b="1" dirty="0" smtClean="0">
                <a:solidFill>
                  <a:srgbClr val="FFFF00"/>
                </a:solidFill>
                <a:latin typeface="Cambria" pitchFamily="18" charset="0"/>
              </a:rPr>
              <a:t>400 -500 TANKERS/SEASON</a:t>
            </a:r>
          </a:p>
          <a:p>
            <a:r>
              <a:rPr lang="en-US" b="1" dirty="0" smtClean="0">
                <a:solidFill>
                  <a:schemeClr val="accent5">
                    <a:lumMod val="60000"/>
                    <a:lumOff val="40000"/>
                  </a:schemeClr>
                </a:solidFill>
                <a:latin typeface="Cambria" pitchFamily="18" charset="0"/>
              </a:rPr>
              <a:t>(1 TANKER COST RS. 900/- APPROX)</a:t>
            </a: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ADDITIONAL BENEFITS &amp; GAINS DUE TO FARM POND:</a:t>
            </a:r>
          </a:p>
          <a:p>
            <a:r>
              <a:rPr lang="en-US" b="1" dirty="0" smtClean="0">
                <a:solidFill>
                  <a:srgbClr val="FFFF00"/>
                </a:solidFill>
                <a:latin typeface="Cambria" pitchFamily="18" charset="0"/>
              </a:rPr>
              <a:t>EVERY YEAR 2 HECTARES HORTICULTURE PLANTATION INCREASED DUE TO FARM POND.</a:t>
            </a:r>
            <a:endParaRPr lang="en-US" b="1" dirty="0">
              <a:solidFill>
                <a:schemeClr val="accent5">
                  <a:lumMod val="60000"/>
                  <a:lumOff val="40000"/>
                </a:schemeClr>
              </a:solidFill>
              <a:latin typeface="Cambria" pitchFamily="18" charset="0"/>
            </a:endParaRPr>
          </a:p>
        </p:txBody>
      </p:sp>
      <p:pic>
        <p:nvPicPr>
          <p:cNvPr id="9" name="Content Placeholder 8" descr="C:\Documents and Settings\admin\Desktop\NCPH Visit 004.jpg"/>
          <p:cNvPicPr>
            <a:picLocks noGrp="1"/>
          </p:cNvPicPr>
          <p:nvPr>
            <p:ph sz="half" idx="1"/>
          </p:nvPr>
        </p:nvPicPr>
        <p:blipFill>
          <a:blip r:embed="rId2" cstate="print"/>
          <a:srcRect/>
          <a:stretch>
            <a:fillRect/>
          </a:stretch>
        </p:blipFill>
        <p:spPr bwMode="auto">
          <a:xfrm>
            <a:off x="228600" y="1752600"/>
            <a:ext cx="5257800" cy="3352800"/>
          </a:xfrm>
          <a:prstGeom prst="rect">
            <a:avLst/>
          </a:prstGeom>
          <a:noFill/>
          <a:ln w="9525">
            <a:solidFill>
              <a:srgbClr val="66FF33"/>
            </a:solidFill>
            <a:miter lim="800000"/>
            <a:headEnd/>
            <a:tailEnd/>
          </a:ln>
        </p:spPr>
      </p:pic>
    </p:spTree>
  </p:cSld>
  <p:clrMapOvr>
    <a:masterClrMapping/>
  </p:clrMapOvr>
  <p:transition advTm="5000">
    <p:wedg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SHRI. NANASAHEB KHERE</a:t>
            </a:r>
            <a:endParaRPr lang="en-US" dirty="0"/>
          </a:p>
        </p:txBody>
      </p:sp>
      <p:sp>
        <p:nvSpPr>
          <p:cNvPr id="3" name="Text Placeholder 2"/>
          <p:cNvSpPr>
            <a:spLocks noGrp="1"/>
          </p:cNvSpPr>
          <p:nvPr>
            <p:ph type="body" idx="2"/>
          </p:nvPr>
        </p:nvSpPr>
        <p:spPr>
          <a:xfrm>
            <a:off x="228600" y="1107561"/>
            <a:ext cx="8763000" cy="873640"/>
          </a:xfrm>
        </p:spPr>
        <p:txBody>
          <a:bodyPr>
            <a:normAutofit/>
          </a:bodyPr>
          <a:lstStyle/>
          <a:p>
            <a:pPr algn="l"/>
            <a:r>
              <a:rPr lang="en-US" sz="1800" b="1" u="sng" dirty="0" smtClean="0">
                <a:solidFill>
                  <a:srgbClr val="FFC000"/>
                </a:solidFill>
                <a:latin typeface="Cambria" pitchFamily="18" charset="0"/>
              </a:rPr>
              <a:t>OBSERVATIONS OF THE PERSONAL MEETING WITH THE FARMER ON 21</a:t>
            </a:r>
            <a:r>
              <a:rPr lang="en-US" sz="1800" b="1" u="sng" baseline="30000" dirty="0" smtClean="0">
                <a:solidFill>
                  <a:srgbClr val="FFC000"/>
                </a:solidFill>
                <a:latin typeface="Cambria" pitchFamily="18" charset="0"/>
              </a:rPr>
              <a:t>ST</a:t>
            </a:r>
            <a:r>
              <a:rPr lang="en-US" sz="1800" b="1" u="sng" dirty="0" smtClean="0">
                <a:solidFill>
                  <a:srgbClr val="FFC000"/>
                </a:solidFill>
                <a:latin typeface="Cambria" pitchFamily="18" charset="0"/>
              </a:rPr>
              <a:t> NOV, 2012 AT THE FARMERS FARM</a:t>
            </a:r>
            <a:endParaRPr lang="en-US" sz="1800" b="1" u="sng" dirty="0">
              <a:solidFill>
                <a:srgbClr val="FFC000"/>
              </a:solidFill>
              <a:latin typeface="Cambria" pitchFamily="18" charset="0"/>
            </a:endParaRPr>
          </a:p>
        </p:txBody>
      </p:sp>
      <p:sp>
        <p:nvSpPr>
          <p:cNvPr id="7" name="TextBox 6"/>
          <p:cNvSpPr txBox="1"/>
          <p:nvPr/>
        </p:nvSpPr>
        <p:spPr>
          <a:xfrm>
            <a:off x="0" y="5715000"/>
            <a:ext cx="5029200" cy="623248"/>
          </a:xfrm>
          <a:prstGeom prst="rect">
            <a:avLst/>
          </a:prstGeom>
          <a:noFill/>
        </p:spPr>
        <p:txBody>
          <a:bodyPr wrap="square" rtlCol="0">
            <a:spAutoFit/>
          </a:bodyPr>
          <a:lstStyle/>
          <a:p>
            <a:pPr algn="ctr"/>
            <a:r>
              <a:rPr lang="en-US" sz="1500" b="1" dirty="0" smtClean="0">
                <a:latin typeface="Cambria" pitchFamily="18" charset="0"/>
              </a:rPr>
              <a:t>SHRI NANASAHEB KHERE.  FARM POND, A/P NILWNDE TAL. SANGAMNER, DIST. AHMEDNAGAR</a:t>
            </a:r>
            <a:r>
              <a:rPr lang="en-US" dirty="0" smtClean="0"/>
              <a:t>.</a:t>
            </a:r>
            <a:endParaRPr lang="en-US" dirty="0"/>
          </a:p>
        </p:txBody>
      </p:sp>
      <p:sp>
        <p:nvSpPr>
          <p:cNvPr id="8" name="TextBox 7"/>
          <p:cNvSpPr txBox="1"/>
          <p:nvPr/>
        </p:nvSpPr>
        <p:spPr>
          <a:xfrm>
            <a:off x="5181600" y="2286000"/>
            <a:ext cx="3657600" cy="369332"/>
          </a:xfrm>
          <a:prstGeom prst="rect">
            <a:avLst/>
          </a:prstGeom>
          <a:noFill/>
        </p:spPr>
        <p:txBody>
          <a:bodyPr wrap="square" rtlCol="0">
            <a:spAutoFit/>
          </a:bodyPr>
          <a:lstStyle/>
          <a:p>
            <a:endParaRPr lang="en-US" dirty="0"/>
          </a:p>
        </p:txBody>
      </p:sp>
      <p:sp>
        <p:nvSpPr>
          <p:cNvPr id="10" name="TextBox 9"/>
          <p:cNvSpPr txBox="1"/>
          <p:nvPr/>
        </p:nvSpPr>
        <p:spPr>
          <a:xfrm>
            <a:off x="5105400" y="2286000"/>
            <a:ext cx="3886200" cy="1477328"/>
          </a:xfrm>
          <a:prstGeom prst="rect">
            <a:avLst/>
          </a:prstGeom>
          <a:noFill/>
        </p:spPr>
        <p:txBody>
          <a:bodyPr wrap="square" rtlCol="0">
            <a:spAutoFit/>
          </a:bodyPr>
          <a:lstStyle/>
          <a:p>
            <a:r>
              <a:rPr lang="en-US" b="1" dirty="0" smtClean="0">
                <a:solidFill>
                  <a:schemeClr val="accent5">
                    <a:lumMod val="60000"/>
                    <a:lumOff val="40000"/>
                  </a:schemeClr>
                </a:solidFill>
                <a:latin typeface="Cambria" pitchFamily="18" charset="0"/>
              </a:rPr>
              <a:t>HIS FINANCIAL STATUS HAS IMPROVED.</a:t>
            </a: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BUYING ADDITIONAL AGRICULTURAL LAND EVERY YEAR.</a:t>
            </a:r>
            <a:endParaRPr lang="en-US" b="1" dirty="0">
              <a:solidFill>
                <a:schemeClr val="accent5">
                  <a:lumMod val="60000"/>
                  <a:lumOff val="40000"/>
                </a:schemeClr>
              </a:solidFill>
              <a:latin typeface="Cambria" pitchFamily="18" charset="0"/>
            </a:endParaRPr>
          </a:p>
        </p:txBody>
      </p:sp>
      <p:pic>
        <p:nvPicPr>
          <p:cNvPr id="11" name="Content Placeholder 10" descr="C:\Documents and Settings\admin\Desktop\NCPH Visit 005.jpg"/>
          <p:cNvPicPr>
            <a:picLocks noGrp="1"/>
          </p:cNvPicPr>
          <p:nvPr>
            <p:ph sz="half" idx="1"/>
          </p:nvPr>
        </p:nvPicPr>
        <p:blipFill>
          <a:blip r:embed="rId2" cstate="print"/>
          <a:srcRect/>
          <a:stretch>
            <a:fillRect/>
          </a:stretch>
        </p:blipFill>
        <p:spPr bwMode="auto">
          <a:xfrm>
            <a:off x="228602" y="1905001"/>
            <a:ext cx="4800599" cy="3352800"/>
          </a:xfrm>
          <a:prstGeom prst="rect">
            <a:avLst/>
          </a:prstGeom>
          <a:noFill/>
          <a:ln w="9525">
            <a:solidFill>
              <a:srgbClr val="66FF33"/>
            </a:solidFill>
            <a:miter lim="800000"/>
            <a:headEnd/>
            <a:tailEnd/>
          </a:ln>
        </p:spPr>
      </p:pic>
    </p:spTree>
  </p:cSld>
  <p:clrMapOvr>
    <a:masterClrMapping/>
  </p:clrMapOvr>
  <p:transition advTm="5000">
    <p:wedg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253536"/>
            <a:ext cx="4648200" cy="965664"/>
          </a:xfrm>
        </p:spPr>
        <p:txBody>
          <a:bodyPr>
            <a:normAutofit/>
          </a:bodyPr>
          <a:lstStyle/>
          <a:p>
            <a:r>
              <a:rPr lang="en-US" sz="2000" b="1" dirty="0" smtClean="0"/>
              <a:t>SHRI. NANASAHEB KHERE</a:t>
            </a:r>
            <a:endParaRPr lang="en-US" sz="2000" b="1" dirty="0"/>
          </a:p>
        </p:txBody>
      </p:sp>
      <p:pic>
        <p:nvPicPr>
          <p:cNvPr id="5" name="Content Placeholder 4" descr="C:\Documents and Settings\admin\Desktop\NCPH Visit 006.jpg"/>
          <p:cNvPicPr>
            <a:picLocks noGrp="1"/>
          </p:cNvPicPr>
          <p:nvPr>
            <p:ph sz="half" idx="1"/>
          </p:nvPr>
        </p:nvPicPr>
        <p:blipFill>
          <a:blip r:embed="rId2" cstate="print"/>
          <a:srcRect/>
          <a:stretch>
            <a:fillRect/>
          </a:stretch>
        </p:blipFill>
        <p:spPr bwMode="auto">
          <a:xfrm>
            <a:off x="457200" y="1600201"/>
            <a:ext cx="4038600" cy="2578491"/>
          </a:xfrm>
          <a:prstGeom prst="rect">
            <a:avLst/>
          </a:prstGeom>
          <a:noFill/>
          <a:ln w="9525">
            <a:solidFill>
              <a:srgbClr val="66FF33"/>
            </a:solidFill>
            <a:miter lim="800000"/>
            <a:headEnd/>
            <a:tailEnd/>
          </a:ln>
        </p:spPr>
      </p:pic>
      <p:pic>
        <p:nvPicPr>
          <p:cNvPr id="6" name="Content Placeholder 5" descr="C:\Documents and Settings\admin\Desktop\NCPH Visit 007.jpg"/>
          <p:cNvPicPr>
            <a:picLocks noGrp="1"/>
          </p:cNvPicPr>
          <p:nvPr>
            <p:ph sz="half" idx="2"/>
          </p:nvPr>
        </p:nvPicPr>
        <p:blipFill>
          <a:blip r:embed="rId3" cstate="print"/>
          <a:srcRect/>
          <a:stretch>
            <a:fillRect/>
          </a:stretch>
        </p:blipFill>
        <p:spPr bwMode="auto">
          <a:xfrm>
            <a:off x="4648200" y="3810001"/>
            <a:ext cx="4038600" cy="2666041"/>
          </a:xfrm>
          <a:prstGeom prst="rect">
            <a:avLst/>
          </a:prstGeom>
          <a:noFill/>
          <a:ln w="9525">
            <a:solidFill>
              <a:srgbClr val="66FF33"/>
            </a:solidFill>
            <a:miter lim="800000"/>
            <a:headEnd/>
            <a:tailEnd/>
          </a:ln>
        </p:spPr>
      </p:pic>
      <p:sp>
        <p:nvSpPr>
          <p:cNvPr id="7" name="TextBox 6"/>
          <p:cNvSpPr txBox="1"/>
          <p:nvPr/>
        </p:nvSpPr>
        <p:spPr>
          <a:xfrm>
            <a:off x="228600" y="4724401"/>
            <a:ext cx="4267200" cy="1200329"/>
          </a:xfrm>
          <a:prstGeom prst="rect">
            <a:avLst/>
          </a:prstGeom>
          <a:noFill/>
        </p:spPr>
        <p:txBody>
          <a:bodyPr wrap="square" rtlCol="0">
            <a:spAutoFit/>
          </a:bodyPr>
          <a:lstStyle/>
          <a:p>
            <a:r>
              <a:rPr lang="en-US" b="1" cap="all" dirty="0" smtClean="0">
                <a:solidFill>
                  <a:schemeClr val="accent5">
                    <a:lumMod val="60000"/>
                    <a:lumOff val="40000"/>
                  </a:schemeClr>
                </a:solidFill>
                <a:latin typeface="Cambria" pitchFamily="18" charset="0"/>
              </a:rPr>
              <a:t>Shri. Nanasaheb KHere.  FARM POND At Post – Nelwande, Tal. Sangamner, Dist. Ahmednagar.</a:t>
            </a:r>
            <a:endParaRPr lang="en-US" cap="all" dirty="0" smtClean="0">
              <a:solidFill>
                <a:schemeClr val="accent5">
                  <a:lumMod val="60000"/>
                  <a:lumOff val="40000"/>
                </a:schemeClr>
              </a:solidFill>
              <a:latin typeface="Cambria" pitchFamily="18" charset="0"/>
            </a:endParaRPr>
          </a:p>
          <a:p>
            <a:endParaRPr lang="en-US" dirty="0"/>
          </a:p>
        </p:txBody>
      </p:sp>
      <p:sp>
        <p:nvSpPr>
          <p:cNvPr id="8" name="TextBox 7"/>
          <p:cNvSpPr txBox="1"/>
          <p:nvPr/>
        </p:nvSpPr>
        <p:spPr>
          <a:xfrm>
            <a:off x="4876800" y="2133601"/>
            <a:ext cx="3962400" cy="1200329"/>
          </a:xfrm>
          <a:prstGeom prst="rect">
            <a:avLst/>
          </a:prstGeom>
          <a:noFill/>
        </p:spPr>
        <p:txBody>
          <a:bodyPr wrap="square" rtlCol="0">
            <a:spAutoFit/>
          </a:bodyPr>
          <a:lstStyle/>
          <a:p>
            <a:r>
              <a:rPr lang="en-US" b="1" dirty="0" smtClean="0">
                <a:solidFill>
                  <a:schemeClr val="accent5">
                    <a:lumMod val="60000"/>
                    <a:lumOff val="40000"/>
                  </a:schemeClr>
                </a:solidFill>
                <a:latin typeface="Cambria" pitchFamily="18" charset="0"/>
              </a:rPr>
              <a:t>FARM POND WITH REINFORCED HDPE GEOMEMBRANE WITH ISI MARK IS : 15351 : 2008, TYPE – II 500 MICRONS</a:t>
            </a:r>
            <a:endParaRPr lang="en-US" dirty="0">
              <a:solidFill>
                <a:schemeClr val="accent5">
                  <a:lumMod val="60000"/>
                  <a:lumOff val="40000"/>
                </a:schemeClr>
              </a:solidFill>
              <a:latin typeface="Cambria" pitchFamily="18" charset="0"/>
            </a:endParaRPr>
          </a:p>
        </p:txBody>
      </p:sp>
    </p:spTree>
  </p:cSld>
  <p:clrMapOvr>
    <a:masterClrMapping/>
  </p:clrMapOvr>
  <p:transition advTm="5000">
    <p:wedg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5943600"/>
            <a:ext cx="4876800" cy="553998"/>
          </a:xfrm>
          <a:prstGeom prst="rect">
            <a:avLst/>
          </a:prstGeom>
          <a:noFill/>
        </p:spPr>
        <p:txBody>
          <a:bodyPr wrap="square" rtlCol="0">
            <a:spAutoFit/>
          </a:bodyPr>
          <a:lstStyle/>
          <a:p>
            <a:pPr algn="ctr"/>
            <a:r>
              <a:rPr lang="en-US" sz="1500" b="1" cap="all" dirty="0" smtClean="0">
                <a:latin typeface="Cambria" pitchFamily="18" charset="0"/>
              </a:rPr>
              <a:t>Shri. ASHOK PAWAR . At Post – Nelwande, Tal. Sangamner, Dist. Ahmednagar</a:t>
            </a:r>
            <a:r>
              <a:rPr lang="en-US" sz="1500" b="1" dirty="0" smtClean="0"/>
              <a:t>.</a:t>
            </a:r>
            <a:endParaRPr lang="en-US" sz="1500" dirty="0"/>
          </a:p>
        </p:txBody>
      </p:sp>
      <p:sp>
        <p:nvSpPr>
          <p:cNvPr id="7" name="TextBox 6"/>
          <p:cNvSpPr txBox="1"/>
          <p:nvPr/>
        </p:nvSpPr>
        <p:spPr>
          <a:xfrm>
            <a:off x="228600" y="762000"/>
            <a:ext cx="8686800" cy="1231106"/>
          </a:xfrm>
          <a:prstGeom prst="rect">
            <a:avLst/>
          </a:prstGeom>
          <a:noFill/>
        </p:spPr>
        <p:txBody>
          <a:bodyPr wrap="square" rtlCol="0">
            <a:spAutoFit/>
          </a:bodyPr>
          <a:lstStyle/>
          <a:p>
            <a:pPr algn="ctr"/>
            <a:r>
              <a:rPr lang="en-US" sz="2000" b="1" u="sng" dirty="0" smtClean="0">
                <a:solidFill>
                  <a:srgbClr val="FFC000"/>
                </a:solidFill>
                <a:latin typeface="Cambria" pitchFamily="18" charset="0"/>
              </a:rPr>
              <a:t>SHRI. ASHOK PAWAR</a:t>
            </a:r>
          </a:p>
          <a:p>
            <a:pPr algn="ctr"/>
            <a:r>
              <a:rPr lang="en-US" b="1" u="sng" dirty="0" smtClean="0">
                <a:solidFill>
                  <a:srgbClr val="FFC000"/>
                </a:solidFill>
                <a:latin typeface="Cambria" pitchFamily="18" charset="0"/>
              </a:rPr>
              <a:t> A/P NILWANDE, TAL SANGAMNER DIST. AHMEDNAGAR, MAHARASHTRA.</a:t>
            </a:r>
          </a:p>
          <a:p>
            <a:endParaRPr lang="en-US" b="1" u="sng" dirty="0" smtClean="0">
              <a:solidFill>
                <a:schemeClr val="accent5">
                  <a:lumMod val="60000"/>
                  <a:lumOff val="40000"/>
                </a:schemeClr>
              </a:solidFill>
              <a:latin typeface="Cambria" pitchFamily="18" charset="0"/>
            </a:endParaRPr>
          </a:p>
          <a:p>
            <a:r>
              <a:rPr lang="en-US" b="1" u="sng" dirty="0" smtClean="0">
                <a:solidFill>
                  <a:schemeClr val="accent5">
                    <a:lumMod val="60000"/>
                    <a:lumOff val="40000"/>
                  </a:schemeClr>
                </a:solidFill>
                <a:latin typeface="Cambria" pitchFamily="18" charset="0"/>
              </a:rPr>
              <a:t>SIZE OF THE FARM POND CONSTRUCTED: </a:t>
            </a:r>
            <a:r>
              <a:rPr lang="en-US" b="1" dirty="0" smtClean="0">
                <a:solidFill>
                  <a:srgbClr val="FFFF00"/>
                </a:solidFill>
                <a:latin typeface="Cambria" pitchFamily="18" charset="0"/>
              </a:rPr>
              <a:t>34 M X 34 M X 5M (LXWXH)</a:t>
            </a:r>
            <a:endParaRPr lang="en-US" b="1" u="sng" dirty="0" smtClean="0">
              <a:solidFill>
                <a:schemeClr val="accent5">
                  <a:lumMod val="60000"/>
                  <a:lumOff val="40000"/>
                </a:schemeClr>
              </a:solidFill>
              <a:latin typeface="Cambria" pitchFamily="18" charset="0"/>
            </a:endParaRPr>
          </a:p>
        </p:txBody>
      </p:sp>
      <p:sp>
        <p:nvSpPr>
          <p:cNvPr id="8" name="TextBox 7"/>
          <p:cNvSpPr txBox="1"/>
          <p:nvPr/>
        </p:nvSpPr>
        <p:spPr>
          <a:xfrm>
            <a:off x="5105400" y="2362201"/>
            <a:ext cx="3810000" cy="4247317"/>
          </a:xfrm>
          <a:prstGeom prst="rect">
            <a:avLst/>
          </a:prstGeom>
          <a:noFill/>
        </p:spPr>
        <p:txBody>
          <a:bodyPr wrap="square" rtlCol="0">
            <a:spAutoFit/>
          </a:bodyPr>
          <a:lstStyle/>
          <a:p>
            <a:r>
              <a:rPr lang="en-US" b="1" dirty="0" smtClean="0">
                <a:solidFill>
                  <a:schemeClr val="accent5">
                    <a:lumMod val="60000"/>
                    <a:lumOff val="40000"/>
                  </a:schemeClr>
                </a:solidFill>
                <a:latin typeface="Cambria" pitchFamily="18" charset="0"/>
              </a:rPr>
              <a:t>YEAR OF SUPPLY OF GEOMEMBRANE : </a:t>
            </a:r>
            <a:r>
              <a:rPr lang="en-US" b="1" dirty="0" smtClean="0">
                <a:solidFill>
                  <a:srgbClr val="FFFF00"/>
                </a:solidFill>
                <a:latin typeface="Cambria" pitchFamily="18" charset="0"/>
              </a:rPr>
              <a:t>2007</a:t>
            </a: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 </a:t>
            </a:r>
            <a:r>
              <a:rPr lang="en-US" b="1" u="sng" dirty="0" smtClean="0">
                <a:solidFill>
                  <a:schemeClr val="accent5">
                    <a:lumMod val="60000"/>
                    <a:lumOff val="40000"/>
                  </a:schemeClr>
                </a:solidFill>
                <a:latin typeface="Cambria" pitchFamily="18" charset="0"/>
              </a:rPr>
              <a:t>GEOMEMBRANE REQ. </a:t>
            </a:r>
            <a:r>
              <a:rPr lang="en-US" b="1" dirty="0" smtClean="0">
                <a:solidFill>
                  <a:schemeClr val="accent5">
                    <a:lumMod val="60000"/>
                    <a:lumOff val="40000"/>
                  </a:schemeClr>
                </a:solidFill>
                <a:latin typeface="Cambria" pitchFamily="18" charset="0"/>
              </a:rPr>
              <a:t>: </a:t>
            </a:r>
            <a:r>
              <a:rPr lang="en-US" b="1" dirty="0" smtClean="0">
                <a:solidFill>
                  <a:srgbClr val="FFFF00"/>
                </a:solidFill>
                <a:latin typeface="Cambria" pitchFamily="18" charset="0"/>
              </a:rPr>
              <a:t>2000 SQM</a:t>
            </a: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 STORAGE CAPACITY: </a:t>
            </a:r>
            <a:r>
              <a:rPr lang="en-US" b="1" dirty="0" smtClean="0">
                <a:solidFill>
                  <a:srgbClr val="FFFF00"/>
                </a:solidFill>
                <a:latin typeface="Cambria" pitchFamily="18" charset="0"/>
              </a:rPr>
              <a:t>60 LAKH</a:t>
            </a:r>
          </a:p>
          <a:p>
            <a:r>
              <a:rPr lang="en-US" b="1" dirty="0" smtClean="0">
                <a:solidFill>
                  <a:srgbClr val="FFFF00"/>
                </a:solidFill>
                <a:latin typeface="Cambria" pitchFamily="18" charset="0"/>
              </a:rPr>
              <a:t>  LITRES APPROX.</a:t>
            </a:r>
          </a:p>
          <a:p>
            <a:endParaRPr lang="en-US" b="1" dirty="0" smtClean="0">
              <a:solidFill>
                <a:srgbClr val="FFFF00"/>
              </a:solidFill>
              <a:latin typeface="Cambria" pitchFamily="18" charset="0"/>
            </a:endParaRPr>
          </a:p>
          <a:p>
            <a:r>
              <a:rPr lang="en-US" b="1" dirty="0" smtClean="0">
                <a:solidFill>
                  <a:schemeClr val="accent5">
                    <a:lumMod val="60000"/>
                    <a:lumOff val="40000"/>
                  </a:schemeClr>
                </a:solidFill>
                <a:latin typeface="Cambria" pitchFamily="18" charset="0"/>
              </a:rPr>
              <a:t>LAND AREA CULTIVATED UNDER FARM POND: TOTAL </a:t>
            </a:r>
            <a:r>
              <a:rPr lang="en-US" b="1" dirty="0" smtClean="0">
                <a:solidFill>
                  <a:srgbClr val="FFFF00"/>
                </a:solidFill>
                <a:latin typeface="Cambria" pitchFamily="18" charset="0"/>
              </a:rPr>
              <a:t>8 HECTARES</a:t>
            </a:r>
          </a:p>
          <a:p>
            <a:r>
              <a:rPr lang="en-US" b="1" dirty="0" smtClean="0">
                <a:solidFill>
                  <a:srgbClr val="FFFF00"/>
                </a:solidFill>
                <a:latin typeface="Cambria" pitchFamily="18" charset="0"/>
              </a:rPr>
              <a:t>4 HECTARES FOR HORTICULTURE CULTIVATION.</a:t>
            </a:r>
            <a:endParaRPr lang="en-US" b="1" dirty="0" smtClean="0">
              <a:solidFill>
                <a:schemeClr val="accent5">
                  <a:lumMod val="60000"/>
                  <a:lumOff val="40000"/>
                </a:schemeClr>
              </a:solidFill>
              <a:latin typeface="Cambria" pitchFamily="18" charset="0"/>
            </a:endParaRP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TYPE OF PLANTATION CROPS: </a:t>
            </a:r>
            <a:r>
              <a:rPr lang="en-US" b="1" dirty="0" smtClean="0">
                <a:solidFill>
                  <a:srgbClr val="FFFF00"/>
                </a:solidFill>
                <a:latin typeface="Cambria" pitchFamily="18" charset="0"/>
              </a:rPr>
              <a:t>POMOGRANATE</a:t>
            </a:r>
            <a:endParaRPr lang="en-US" b="1" dirty="0">
              <a:solidFill>
                <a:srgbClr val="FFFF00"/>
              </a:solidFill>
              <a:latin typeface="Cambria" pitchFamily="18" charset="0"/>
            </a:endParaRPr>
          </a:p>
        </p:txBody>
      </p:sp>
      <p:pic>
        <p:nvPicPr>
          <p:cNvPr id="12" name="Picture 11" descr="C:\Documents and Settings\admin\Desktop\NCPH Visit 010.jpg"/>
          <p:cNvPicPr/>
          <p:nvPr/>
        </p:nvPicPr>
        <p:blipFill>
          <a:blip r:embed="rId2" cstate="print"/>
          <a:srcRect/>
          <a:stretch>
            <a:fillRect/>
          </a:stretch>
        </p:blipFill>
        <p:spPr bwMode="auto">
          <a:xfrm>
            <a:off x="304800" y="2362201"/>
            <a:ext cx="4800600" cy="3352799"/>
          </a:xfrm>
          <a:prstGeom prst="rect">
            <a:avLst/>
          </a:prstGeom>
          <a:noFill/>
          <a:ln w="9525">
            <a:solidFill>
              <a:srgbClr val="66FF33"/>
            </a:solidFill>
            <a:miter lim="800000"/>
            <a:headEnd/>
            <a:tailEnd/>
          </a:ln>
        </p:spPr>
      </p:pic>
    </p:spTree>
  </p:cSld>
  <p:clrMapOvr>
    <a:masterClrMapping/>
  </p:clrMapOvr>
  <p:transition advTm="5000">
    <p:wedg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SHRI. ASHOK PAWAR</a:t>
            </a:r>
          </a:p>
        </p:txBody>
      </p:sp>
      <p:sp>
        <p:nvSpPr>
          <p:cNvPr id="3" name="Text Placeholder 2"/>
          <p:cNvSpPr>
            <a:spLocks noGrp="1"/>
          </p:cNvSpPr>
          <p:nvPr>
            <p:ph type="body" idx="2"/>
          </p:nvPr>
        </p:nvSpPr>
        <p:spPr>
          <a:xfrm>
            <a:off x="533400" y="1107561"/>
            <a:ext cx="8361656" cy="416440"/>
          </a:xfrm>
        </p:spPr>
        <p:txBody>
          <a:bodyPr>
            <a:normAutofit/>
          </a:bodyPr>
          <a:lstStyle/>
          <a:p>
            <a:r>
              <a:rPr lang="en-US" sz="1800" b="1" dirty="0" smtClean="0">
                <a:latin typeface="Cambria" pitchFamily="18" charset="0"/>
              </a:rPr>
              <a:t>DAILY CONSUMPTION OF WATER: </a:t>
            </a:r>
            <a:r>
              <a:rPr lang="en-US" sz="1800" b="1" dirty="0" smtClean="0">
                <a:solidFill>
                  <a:srgbClr val="FFFF00"/>
                </a:solidFill>
                <a:latin typeface="Cambria" pitchFamily="18" charset="0"/>
              </a:rPr>
              <a:t>1.60 LAKH LITRES</a:t>
            </a:r>
            <a:endParaRPr lang="en-US" sz="1800" b="1" dirty="0">
              <a:solidFill>
                <a:srgbClr val="FFFF00"/>
              </a:solidFill>
              <a:latin typeface="Cambria" pitchFamily="18" charset="0"/>
            </a:endParaRPr>
          </a:p>
        </p:txBody>
      </p:sp>
      <p:sp>
        <p:nvSpPr>
          <p:cNvPr id="6" name="TextBox 5"/>
          <p:cNvSpPr txBox="1"/>
          <p:nvPr/>
        </p:nvSpPr>
        <p:spPr>
          <a:xfrm>
            <a:off x="0" y="5181600"/>
            <a:ext cx="5257800" cy="553998"/>
          </a:xfrm>
          <a:prstGeom prst="rect">
            <a:avLst/>
          </a:prstGeom>
          <a:noFill/>
        </p:spPr>
        <p:txBody>
          <a:bodyPr wrap="square" rtlCol="0">
            <a:spAutoFit/>
          </a:bodyPr>
          <a:lstStyle/>
          <a:p>
            <a:pPr algn="ctr"/>
            <a:r>
              <a:rPr lang="en-US" sz="1500" b="1" dirty="0" smtClean="0">
                <a:latin typeface="Cambria" pitchFamily="18" charset="0"/>
              </a:rPr>
              <a:t>FARM POND WITH REINFORCED HDPE GEOMEMBRANE WITH ISI MARK IS : 15351 : 2008, TYPE – II 500 MICRONS</a:t>
            </a:r>
            <a:endParaRPr lang="en-US" sz="1500" dirty="0">
              <a:latin typeface="Cambria" pitchFamily="18" charset="0"/>
            </a:endParaRPr>
          </a:p>
        </p:txBody>
      </p:sp>
      <p:sp>
        <p:nvSpPr>
          <p:cNvPr id="8" name="TextBox 7"/>
          <p:cNvSpPr txBox="1"/>
          <p:nvPr/>
        </p:nvSpPr>
        <p:spPr>
          <a:xfrm>
            <a:off x="5562600" y="1676402"/>
            <a:ext cx="3352800" cy="4247317"/>
          </a:xfrm>
          <a:prstGeom prst="rect">
            <a:avLst/>
          </a:prstGeom>
          <a:noFill/>
        </p:spPr>
        <p:txBody>
          <a:bodyPr wrap="square" rtlCol="0">
            <a:spAutoFit/>
          </a:bodyPr>
          <a:lstStyle/>
          <a:p>
            <a:r>
              <a:rPr lang="en-US" b="1" dirty="0" smtClean="0">
                <a:latin typeface="Cambria" pitchFamily="18" charset="0"/>
              </a:rPr>
              <a:t>SOURCE OF WATER TO FILL THE FARM POND: </a:t>
            </a:r>
            <a:r>
              <a:rPr lang="en-US" b="1" dirty="0" smtClean="0">
                <a:solidFill>
                  <a:srgbClr val="FFFF00"/>
                </a:solidFill>
                <a:latin typeface="Cambria" pitchFamily="18" charset="0"/>
              </a:rPr>
              <a:t>WELL, BORE WELL &amp; CHECK DAM</a:t>
            </a:r>
          </a:p>
          <a:p>
            <a:endParaRPr lang="en-US" b="1" dirty="0" smtClean="0">
              <a:solidFill>
                <a:srgbClr val="FFFF00"/>
              </a:solidFill>
              <a:latin typeface="Cambria" pitchFamily="18" charset="0"/>
            </a:endParaRPr>
          </a:p>
          <a:p>
            <a:r>
              <a:rPr lang="en-US" b="1" dirty="0" smtClean="0">
                <a:solidFill>
                  <a:schemeClr val="accent5">
                    <a:lumMod val="60000"/>
                    <a:lumOff val="40000"/>
                  </a:schemeClr>
                </a:solidFill>
                <a:latin typeface="Cambria" pitchFamily="18" charset="0"/>
              </a:rPr>
              <a:t>DURING SUMMER: APPROX </a:t>
            </a:r>
            <a:r>
              <a:rPr lang="en-US" b="1" dirty="0" smtClean="0">
                <a:solidFill>
                  <a:srgbClr val="FFFF00"/>
                </a:solidFill>
                <a:latin typeface="Cambria" pitchFamily="18" charset="0"/>
              </a:rPr>
              <a:t>1500 TANKERS/SEASON</a:t>
            </a:r>
          </a:p>
          <a:p>
            <a:r>
              <a:rPr lang="en-US" b="1" dirty="0" smtClean="0">
                <a:solidFill>
                  <a:schemeClr val="accent5">
                    <a:lumMod val="60000"/>
                    <a:lumOff val="40000"/>
                  </a:schemeClr>
                </a:solidFill>
                <a:latin typeface="Cambria" pitchFamily="18" charset="0"/>
              </a:rPr>
              <a:t>(1 TANKER COST RS. 900/- APPROX)</a:t>
            </a: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ADDITIONAL BENEFITS &amp; GAINS DUE TO FARM POND:</a:t>
            </a:r>
          </a:p>
          <a:p>
            <a:r>
              <a:rPr lang="en-US" b="1" dirty="0" smtClean="0">
                <a:solidFill>
                  <a:srgbClr val="FFFF00"/>
                </a:solidFill>
                <a:latin typeface="Cambria" pitchFamily="18" charset="0"/>
              </a:rPr>
              <a:t>EVERY YEAR 2 HECTARES HORTICULTURE PLANTATION INCREASED DUE TO FARM POND.</a:t>
            </a:r>
            <a:endParaRPr lang="en-US" b="1" dirty="0">
              <a:solidFill>
                <a:schemeClr val="accent5">
                  <a:lumMod val="60000"/>
                  <a:lumOff val="40000"/>
                </a:schemeClr>
              </a:solidFill>
              <a:latin typeface="Cambria" pitchFamily="18" charset="0"/>
            </a:endParaRPr>
          </a:p>
        </p:txBody>
      </p:sp>
      <p:pic>
        <p:nvPicPr>
          <p:cNvPr id="12" name="Content Placeholder 11" descr="C:\Documents and Settings\admin\Desktop\NCPH Visit 009.jpg"/>
          <p:cNvPicPr>
            <a:picLocks noGrp="1"/>
          </p:cNvPicPr>
          <p:nvPr>
            <p:ph sz="half" idx="1"/>
          </p:nvPr>
        </p:nvPicPr>
        <p:blipFill>
          <a:blip r:embed="rId2" cstate="print"/>
          <a:srcRect/>
          <a:stretch>
            <a:fillRect/>
          </a:stretch>
        </p:blipFill>
        <p:spPr bwMode="auto">
          <a:xfrm>
            <a:off x="152402" y="1600201"/>
            <a:ext cx="5333999" cy="3597275"/>
          </a:xfrm>
          <a:prstGeom prst="rect">
            <a:avLst/>
          </a:prstGeom>
          <a:noFill/>
          <a:ln w="9525">
            <a:solidFill>
              <a:srgbClr val="66FF33"/>
            </a:solidFill>
            <a:miter lim="800000"/>
            <a:headEnd/>
            <a:tailEnd/>
          </a:ln>
        </p:spPr>
      </p:pic>
      <p:sp>
        <p:nvSpPr>
          <p:cNvPr id="13" name="TextBox 12"/>
          <p:cNvSpPr txBox="1"/>
          <p:nvPr/>
        </p:nvSpPr>
        <p:spPr>
          <a:xfrm>
            <a:off x="152400" y="5943601"/>
            <a:ext cx="8763000" cy="646331"/>
          </a:xfrm>
          <a:prstGeom prst="rect">
            <a:avLst/>
          </a:prstGeom>
          <a:noFill/>
        </p:spPr>
        <p:txBody>
          <a:bodyPr wrap="square" rtlCol="0">
            <a:spAutoFit/>
          </a:bodyPr>
          <a:lstStyle/>
          <a:p>
            <a:r>
              <a:rPr lang="en-US" b="1" dirty="0" smtClean="0">
                <a:solidFill>
                  <a:schemeClr val="accent5">
                    <a:lumMod val="60000"/>
                    <a:lumOff val="40000"/>
                  </a:schemeClr>
                </a:solidFill>
                <a:latin typeface="Cambria" pitchFamily="18" charset="0"/>
              </a:rPr>
              <a:t>HIS FINANCIAL STATUS HAS IMPROVED &amp; HAS PURCHASED 6 HECTARES OF ADDITIONAL LAND.</a:t>
            </a:r>
            <a:endParaRPr lang="en-US" b="1" dirty="0">
              <a:solidFill>
                <a:schemeClr val="accent5">
                  <a:lumMod val="60000"/>
                  <a:lumOff val="40000"/>
                </a:schemeClr>
              </a:solidFill>
              <a:latin typeface="Cambria" pitchFamily="18" charset="0"/>
            </a:endParaRPr>
          </a:p>
        </p:txBody>
      </p:sp>
    </p:spTree>
  </p:cSld>
  <p:clrMapOvr>
    <a:masterClrMapping/>
  </p:clrMapOvr>
  <p:transition advTm="5000">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219200"/>
          </a:xfrm>
        </p:spPr>
        <p:txBody>
          <a:bodyPr>
            <a:normAutofit fontScale="90000"/>
          </a:bodyPr>
          <a:lstStyle/>
          <a:p>
            <a:pPr algn="ctr"/>
            <a:r>
              <a:rPr lang="en-US" b="1" u="sng" dirty="0" smtClean="0">
                <a:solidFill>
                  <a:srgbClr val="FF0000"/>
                </a:solidFill>
                <a:latin typeface="Cambria" pitchFamily="18" charset="0"/>
              </a:rPr>
              <a:t/>
            </a:r>
            <a:br>
              <a:rPr lang="en-US" b="1" u="sng" dirty="0" smtClean="0">
                <a:solidFill>
                  <a:srgbClr val="FF0000"/>
                </a:solidFill>
                <a:latin typeface="Cambria" pitchFamily="18" charset="0"/>
              </a:rPr>
            </a:br>
            <a:r>
              <a:rPr lang="en-US" b="1" u="sng" dirty="0" smtClean="0">
                <a:solidFill>
                  <a:srgbClr val="FF0000"/>
                </a:solidFill>
                <a:latin typeface="Cambria" pitchFamily="18" charset="0"/>
              </a:rPr>
              <a:t/>
            </a:r>
            <a:br>
              <a:rPr lang="en-US" b="1" u="sng" dirty="0" smtClean="0">
                <a:solidFill>
                  <a:srgbClr val="FF0000"/>
                </a:solidFill>
                <a:latin typeface="Cambria" pitchFamily="18" charset="0"/>
              </a:rPr>
            </a:br>
            <a:r>
              <a:rPr lang="en-US" b="1" u="sng" dirty="0" smtClean="0">
                <a:solidFill>
                  <a:srgbClr val="FF0000"/>
                </a:solidFill>
                <a:latin typeface="Cambria" pitchFamily="18" charset="0"/>
              </a:rPr>
              <a:t/>
            </a:r>
            <a:br>
              <a:rPr lang="en-US" b="1" u="sng" dirty="0" smtClean="0">
                <a:solidFill>
                  <a:srgbClr val="FF0000"/>
                </a:solidFill>
                <a:latin typeface="Cambria" pitchFamily="18" charset="0"/>
              </a:rPr>
            </a:br>
            <a:r>
              <a:rPr lang="en-US" b="1" u="sng" dirty="0" smtClean="0">
                <a:solidFill>
                  <a:srgbClr val="FF0000"/>
                </a:solidFill>
                <a:latin typeface="Cambria" pitchFamily="18" charset="0"/>
              </a:rPr>
              <a:t/>
            </a:r>
            <a:br>
              <a:rPr lang="en-US" b="1" u="sng" dirty="0" smtClean="0">
                <a:solidFill>
                  <a:srgbClr val="FF0000"/>
                </a:solidFill>
                <a:latin typeface="Cambria" pitchFamily="18" charset="0"/>
              </a:rPr>
            </a:br>
            <a:r>
              <a:rPr lang="en-US" b="1" u="sng" dirty="0" smtClean="0">
                <a:solidFill>
                  <a:srgbClr val="FF0000"/>
                </a:solidFill>
                <a:latin typeface="Cambria" pitchFamily="18" charset="0"/>
              </a:rPr>
              <a:t/>
            </a:r>
            <a:br>
              <a:rPr lang="en-US" b="1" u="sng" dirty="0" smtClean="0">
                <a:solidFill>
                  <a:srgbClr val="FF0000"/>
                </a:solidFill>
                <a:latin typeface="Cambria" pitchFamily="18" charset="0"/>
              </a:rPr>
            </a:br>
            <a:r>
              <a:rPr lang="en-US" b="1" u="sng" dirty="0" smtClean="0">
                <a:solidFill>
                  <a:srgbClr val="FF0000"/>
                </a:solidFill>
                <a:latin typeface="Cambria" pitchFamily="18" charset="0"/>
              </a:rPr>
              <a:t/>
            </a:r>
            <a:br>
              <a:rPr lang="en-US" b="1" u="sng" dirty="0" smtClean="0">
                <a:solidFill>
                  <a:srgbClr val="FF0000"/>
                </a:solidFill>
                <a:latin typeface="Cambria" pitchFamily="18" charset="0"/>
              </a:rPr>
            </a:br>
            <a:r>
              <a:rPr lang="en-US" b="1" u="sng" dirty="0" smtClean="0">
                <a:solidFill>
                  <a:srgbClr val="FF0000"/>
                </a:solidFill>
                <a:latin typeface="Cambria" pitchFamily="18" charset="0"/>
              </a:rPr>
              <a:t/>
            </a:r>
            <a:br>
              <a:rPr lang="en-US" b="1" u="sng" dirty="0" smtClean="0">
                <a:solidFill>
                  <a:srgbClr val="FF0000"/>
                </a:solidFill>
                <a:latin typeface="Cambria" pitchFamily="18" charset="0"/>
              </a:rPr>
            </a:br>
            <a:r>
              <a:rPr lang="en-US" b="1" u="sng" dirty="0" smtClean="0">
                <a:solidFill>
                  <a:srgbClr val="FF0000"/>
                </a:solidFill>
                <a:latin typeface="Cambria" pitchFamily="18" charset="0"/>
              </a:rPr>
              <a:t/>
            </a:r>
            <a:br>
              <a:rPr lang="en-US" b="1" u="sng" dirty="0" smtClean="0">
                <a:solidFill>
                  <a:srgbClr val="FF0000"/>
                </a:solidFill>
                <a:latin typeface="Cambria" pitchFamily="18" charset="0"/>
              </a:rPr>
            </a:br>
            <a:r>
              <a:rPr lang="en-US" sz="2600" b="1" u="sng" dirty="0" smtClean="0">
                <a:solidFill>
                  <a:srgbClr val="92D050"/>
                </a:solidFill>
                <a:latin typeface="Cambria" pitchFamily="18" charset="0"/>
              </a:rPr>
              <a:t>Map below shows the projected water scarcity in 2025 points to a grim situation as it is bound to effect economic as well as the Agricultural growth of the Nation. </a:t>
            </a:r>
            <a:endParaRPr lang="en-US" sz="2600" b="1" u="sng" dirty="0">
              <a:solidFill>
                <a:srgbClr val="92D050"/>
              </a:solidFill>
              <a:latin typeface="Cambria" pitchFamily="18" charset="0"/>
            </a:endParaRPr>
          </a:p>
        </p:txBody>
      </p:sp>
      <p:pic>
        <p:nvPicPr>
          <p:cNvPr id="4" name="Content Placeholder 3" descr="water_scarcity.jpg"/>
          <p:cNvPicPr>
            <a:picLocks noGrp="1" noChangeAspect="1"/>
          </p:cNvPicPr>
          <p:nvPr>
            <p:ph sz="quarter" idx="1"/>
          </p:nvPr>
        </p:nvPicPr>
        <p:blipFill>
          <a:blip r:embed="rId2" cstate="print"/>
          <a:stretch>
            <a:fillRect/>
          </a:stretch>
        </p:blipFill>
        <p:spPr>
          <a:xfrm>
            <a:off x="228600" y="1524000"/>
            <a:ext cx="8458200" cy="5105400"/>
          </a:xfrm>
        </p:spPr>
      </p:pic>
    </p:spTree>
  </p:cSld>
  <p:clrMapOvr>
    <a:masterClrMapping/>
  </p:clrMapOvr>
  <p:transition advTm="5000">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5943600"/>
            <a:ext cx="4876800" cy="553998"/>
          </a:xfrm>
          <a:prstGeom prst="rect">
            <a:avLst/>
          </a:prstGeom>
          <a:noFill/>
        </p:spPr>
        <p:txBody>
          <a:bodyPr wrap="square" rtlCol="0">
            <a:spAutoFit/>
          </a:bodyPr>
          <a:lstStyle/>
          <a:p>
            <a:pPr algn="ctr"/>
            <a:r>
              <a:rPr lang="en-US" sz="1500" b="1" cap="all" dirty="0" smtClean="0">
                <a:latin typeface="Cambria" pitchFamily="18" charset="0"/>
              </a:rPr>
              <a:t>Shri. KISAN DENGALE. At Post – NIMGAON  JALI, Tal. Sangamner, Dist. Ahmednagar</a:t>
            </a:r>
            <a:r>
              <a:rPr lang="en-US" sz="1500" b="1" dirty="0" smtClean="0"/>
              <a:t>.</a:t>
            </a:r>
            <a:endParaRPr lang="en-US" sz="1500" dirty="0"/>
          </a:p>
        </p:txBody>
      </p:sp>
      <p:sp>
        <p:nvSpPr>
          <p:cNvPr id="7" name="TextBox 6"/>
          <p:cNvSpPr txBox="1"/>
          <p:nvPr/>
        </p:nvSpPr>
        <p:spPr>
          <a:xfrm>
            <a:off x="228600" y="762000"/>
            <a:ext cx="8686800" cy="1231106"/>
          </a:xfrm>
          <a:prstGeom prst="rect">
            <a:avLst/>
          </a:prstGeom>
          <a:noFill/>
        </p:spPr>
        <p:txBody>
          <a:bodyPr wrap="square" rtlCol="0">
            <a:spAutoFit/>
          </a:bodyPr>
          <a:lstStyle/>
          <a:p>
            <a:pPr algn="ctr"/>
            <a:r>
              <a:rPr lang="en-US" sz="2000" b="1" u="sng" dirty="0" smtClean="0">
                <a:solidFill>
                  <a:srgbClr val="FFC000"/>
                </a:solidFill>
                <a:latin typeface="Cambria" pitchFamily="18" charset="0"/>
              </a:rPr>
              <a:t>SHRI. KISAN DENGALE</a:t>
            </a:r>
          </a:p>
          <a:p>
            <a:pPr algn="ctr"/>
            <a:r>
              <a:rPr lang="en-US" b="1" u="sng" dirty="0" smtClean="0">
                <a:solidFill>
                  <a:srgbClr val="FFC000"/>
                </a:solidFill>
                <a:latin typeface="Cambria" pitchFamily="18" charset="0"/>
              </a:rPr>
              <a:t> A/P NIMGAON JALI, TAL SANGAMNER DIST. AHMEDNAGAR, MAHARASHTRA.</a:t>
            </a:r>
          </a:p>
          <a:p>
            <a:endParaRPr lang="en-US" b="1" u="sng" dirty="0" smtClean="0">
              <a:solidFill>
                <a:schemeClr val="accent5">
                  <a:lumMod val="60000"/>
                  <a:lumOff val="40000"/>
                </a:schemeClr>
              </a:solidFill>
              <a:latin typeface="Cambria" pitchFamily="18" charset="0"/>
            </a:endParaRPr>
          </a:p>
          <a:p>
            <a:r>
              <a:rPr lang="en-US" b="1" u="sng" dirty="0" smtClean="0">
                <a:solidFill>
                  <a:schemeClr val="accent5">
                    <a:lumMod val="60000"/>
                    <a:lumOff val="40000"/>
                  </a:schemeClr>
                </a:solidFill>
                <a:latin typeface="Cambria" pitchFamily="18" charset="0"/>
              </a:rPr>
              <a:t>SIZE OF THE FARM POND CONSTRUCTED: </a:t>
            </a:r>
            <a:r>
              <a:rPr lang="en-US" b="1" dirty="0" smtClean="0">
                <a:solidFill>
                  <a:srgbClr val="FFFF00"/>
                </a:solidFill>
                <a:latin typeface="Cambria" pitchFamily="18" charset="0"/>
              </a:rPr>
              <a:t>44 M X 44 M X 5.6M (LXWXH)</a:t>
            </a:r>
            <a:endParaRPr lang="en-US" b="1" u="sng" dirty="0" smtClean="0">
              <a:solidFill>
                <a:schemeClr val="accent5">
                  <a:lumMod val="60000"/>
                  <a:lumOff val="40000"/>
                </a:schemeClr>
              </a:solidFill>
              <a:latin typeface="Cambria" pitchFamily="18" charset="0"/>
            </a:endParaRPr>
          </a:p>
        </p:txBody>
      </p:sp>
      <p:sp>
        <p:nvSpPr>
          <p:cNvPr id="8" name="TextBox 7"/>
          <p:cNvSpPr txBox="1"/>
          <p:nvPr/>
        </p:nvSpPr>
        <p:spPr>
          <a:xfrm>
            <a:off x="5105400" y="2133601"/>
            <a:ext cx="3810000" cy="4639732"/>
          </a:xfrm>
          <a:prstGeom prst="rect">
            <a:avLst/>
          </a:prstGeom>
          <a:noFill/>
        </p:spPr>
        <p:txBody>
          <a:bodyPr wrap="square" rtlCol="0">
            <a:spAutoFit/>
          </a:bodyPr>
          <a:lstStyle/>
          <a:p>
            <a:r>
              <a:rPr lang="en-US" b="1" dirty="0" smtClean="0">
                <a:solidFill>
                  <a:schemeClr val="accent5">
                    <a:lumMod val="60000"/>
                    <a:lumOff val="40000"/>
                  </a:schemeClr>
                </a:solidFill>
                <a:latin typeface="Cambria" pitchFamily="18" charset="0"/>
              </a:rPr>
              <a:t>YEAR OF SUPPLY OF GEOMEMBRANE : </a:t>
            </a:r>
            <a:r>
              <a:rPr lang="en-US" b="1" dirty="0" smtClean="0">
                <a:solidFill>
                  <a:srgbClr val="FFFF00"/>
                </a:solidFill>
                <a:latin typeface="Cambria" pitchFamily="18" charset="0"/>
              </a:rPr>
              <a:t>2007</a:t>
            </a: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 </a:t>
            </a:r>
            <a:r>
              <a:rPr lang="en-US" b="1" u="sng" dirty="0" smtClean="0">
                <a:solidFill>
                  <a:schemeClr val="accent5">
                    <a:lumMod val="60000"/>
                    <a:lumOff val="40000"/>
                  </a:schemeClr>
                </a:solidFill>
                <a:latin typeface="Cambria" pitchFamily="18" charset="0"/>
              </a:rPr>
              <a:t>GEOMEMBRANE REQ. </a:t>
            </a:r>
            <a:r>
              <a:rPr lang="en-US" b="1" dirty="0" smtClean="0">
                <a:solidFill>
                  <a:schemeClr val="accent5">
                    <a:lumMod val="60000"/>
                    <a:lumOff val="40000"/>
                  </a:schemeClr>
                </a:solidFill>
                <a:latin typeface="Cambria" pitchFamily="18" charset="0"/>
              </a:rPr>
              <a:t>: </a:t>
            </a:r>
            <a:r>
              <a:rPr lang="en-US" b="1" dirty="0" smtClean="0">
                <a:solidFill>
                  <a:srgbClr val="FFFF00"/>
                </a:solidFill>
                <a:latin typeface="Cambria" pitchFamily="18" charset="0"/>
              </a:rPr>
              <a:t>3249 SQM</a:t>
            </a: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 STORAGE CAPACITY: </a:t>
            </a:r>
            <a:r>
              <a:rPr lang="en-US" b="1" dirty="0" smtClean="0">
                <a:solidFill>
                  <a:srgbClr val="FFFF00"/>
                </a:solidFill>
                <a:latin typeface="Cambria" pitchFamily="18" charset="0"/>
              </a:rPr>
              <a:t>1.15 CRORE</a:t>
            </a:r>
          </a:p>
          <a:p>
            <a:r>
              <a:rPr lang="en-US" b="1" dirty="0" smtClean="0">
                <a:solidFill>
                  <a:srgbClr val="FFFF00"/>
                </a:solidFill>
                <a:latin typeface="Cambria" pitchFamily="18" charset="0"/>
              </a:rPr>
              <a:t>  LITRES APPROX.</a:t>
            </a:r>
          </a:p>
          <a:p>
            <a:endParaRPr lang="en-US" b="1" dirty="0" smtClean="0">
              <a:solidFill>
                <a:srgbClr val="FFFF00"/>
              </a:solidFill>
              <a:latin typeface="Cambria" pitchFamily="18" charset="0"/>
            </a:endParaRPr>
          </a:p>
          <a:p>
            <a:r>
              <a:rPr lang="en-US" b="1" dirty="0" smtClean="0">
                <a:solidFill>
                  <a:schemeClr val="accent5">
                    <a:lumMod val="60000"/>
                    <a:lumOff val="40000"/>
                  </a:schemeClr>
                </a:solidFill>
                <a:latin typeface="Cambria" pitchFamily="18" charset="0"/>
              </a:rPr>
              <a:t>LAND AREA CULTIVATED UNDER FARM POND: TOTAL </a:t>
            </a:r>
            <a:r>
              <a:rPr lang="en-US" b="1" dirty="0" smtClean="0">
                <a:solidFill>
                  <a:srgbClr val="FFFF00"/>
                </a:solidFill>
                <a:latin typeface="Cambria" pitchFamily="18" charset="0"/>
              </a:rPr>
              <a:t>4.8 HECTARES</a:t>
            </a:r>
          </a:p>
          <a:p>
            <a:r>
              <a:rPr lang="en-US" b="1" dirty="0" smtClean="0">
                <a:solidFill>
                  <a:srgbClr val="FFFF00"/>
                </a:solidFill>
                <a:latin typeface="Cambria" pitchFamily="18" charset="0"/>
              </a:rPr>
              <a:t>3.6 HECTARES FOR HORTICULTURE CULTIVATION.</a:t>
            </a:r>
            <a:endParaRPr lang="en-US" b="1" dirty="0" smtClean="0">
              <a:solidFill>
                <a:schemeClr val="accent5">
                  <a:lumMod val="60000"/>
                  <a:lumOff val="40000"/>
                </a:schemeClr>
              </a:solidFill>
              <a:latin typeface="Cambria" pitchFamily="18" charset="0"/>
            </a:endParaRP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TYPE OF PLANTATION CROPS: </a:t>
            </a:r>
            <a:r>
              <a:rPr lang="en-US" b="1" dirty="0" smtClean="0">
                <a:solidFill>
                  <a:srgbClr val="FFFF00"/>
                </a:solidFill>
                <a:latin typeface="Cambria" pitchFamily="18" charset="0"/>
              </a:rPr>
              <a:t>3.6 HECTARES</a:t>
            </a:r>
            <a:r>
              <a:rPr lang="en-US" b="1" dirty="0" smtClean="0">
                <a:solidFill>
                  <a:schemeClr val="accent5">
                    <a:lumMod val="60000"/>
                    <a:lumOff val="40000"/>
                  </a:schemeClr>
                </a:solidFill>
                <a:latin typeface="Cambria" pitchFamily="18" charset="0"/>
              </a:rPr>
              <a:t> </a:t>
            </a:r>
            <a:r>
              <a:rPr lang="en-US" b="1" dirty="0" smtClean="0">
                <a:solidFill>
                  <a:srgbClr val="FFFF00"/>
                </a:solidFill>
                <a:latin typeface="Cambria" pitchFamily="18" charset="0"/>
              </a:rPr>
              <a:t>POMOGRANATE</a:t>
            </a:r>
          </a:p>
          <a:p>
            <a:r>
              <a:rPr lang="en-US" b="1" dirty="0" smtClean="0">
                <a:solidFill>
                  <a:srgbClr val="FFFF00"/>
                </a:solidFill>
                <a:latin typeface="Cambria" pitchFamily="18" charset="0"/>
              </a:rPr>
              <a:t>1.2 HECTARES JOWAR ETC.</a:t>
            </a:r>
            <a:endParaRPr lang="en-US" b="1" dirty="0">
              <a:solidFill>
                <a:srgbClr val="FFFF00"/>
              </a:solidFill>
              <a:latin typeface="Cambria" pitchFamily="18" charset="0"/>
            </a:endParaRPr>
          </a:p>
        </p:txBody>
      </p:sp>
      <p:pic>
        <p:nvPicPr>
          <p:cNvPr id="6" name="Picture 5" descr="C:\Documents and Settings\admin\Desktop\NCPH Visit 011.jpg"/>
          <p:cNvPicPr/>
          <p:nvPr/>
        </p:nvPicPr>
        <p:blipFill>
          <a:blip r:embed="rId2" cstate="print"/>
          <a:srcRect/>
          <a:stretch>
            <a:fillRect/>
          </a:stretch>
        </p:blipFill>
        <p:spPr bwMode="auto">
          <a:xfrm>
            <a:off x="304800" y="2209799"/>
            <a:ext cx="4800600" cy="3505201"/>
          </a:xfrm>
          <a:prstGeom prst="rect">
            <a:avLst/>
          </a:prstGeom>
          <a:noFill/>
          <a:ln w="9525">
            <a:solidFill>
              <a:srgbClr val="66FF33"/>
            </a:solidFill>
            <a:miter lim="800000"/>
            <a:headEnd/>
            <a:tailEnd/>
          </a:ln>
        </p:spPr>
      </p:pic>
    </p:spTree>
  </p:cSld>
  <p:clrMapOvr>
    <a:masterClrMapping/>
  </p:clrMapOvr>
  <p:transition advTm="5000">
    <p:wedg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SHRI. KISAN DENGALE</a:t>
            </a:r>
          </a:p>
        </p:txBody>
      </p:sp>
      <p:sp>
        <p:nvSpPr>
          <p:cNvPr id="3" name="Text Placeholder 2"/>
          <p:cNvSpPr>
            <a:spLocks noGrp="1"/>
          </p:cNvSpPr>
          <p:nvPr>
            <p:ph type="body" idx="2"/>
          </p:nvPr>
        </p:nvSpPr>
        <p:spPr>
          <a:xfrm>
            <a:off x="533400" y="1107561"/>
            <a:ext cx="8361656" cy="416440"/>
          </a:xfrm>
        </p:spPr>
        <p:txBody>
          <a:bodyPr>
            <a:normAutofit/>
          </a:bodyPr>
          <a:lstStyle/>
          <a:p>
            <a:r>
              <a:rPr lang="en-US" sz="1800" b="1" dirty="0" smtClean="0">
                <a:latin typeface="Cambria" pitchFamily="18" charset="0"/>
              </a:rPr>
              <a:t>DAILY CONSUMPTION OF WATER: </a:t>
            </a:r>
            <a:r>
              <a:rPr lang="en-US" sz="1800" b="1" dirty="0" smtClean="0">
                <a:solidFill>
                  <a:srgbClr val="FFFF00"/>
                </a:solidFill>
                <a:latin typeface="Cambria" pitchFamily="18" charset="0"/>
              </a:rPr>
              <a:t>1.5 LAKH LITRES</a:t>
            </a:r>
            <a:endParaRPr lang="en-US" sz="1800" b="1" dirty="0">
              <a:solidFill>
                <a:srgbClr val="FFFF00"/>
              </a:solidFill>
              <a:latin typeface="Cambria" pitchFamily="18" charset="0"/>
            </a:endParaRPr>
          </a:p>
        </p:txBody>
      </p:sp>
      <p:sp>
        <p:nvSpPr>
          <p:cNvPr id="6" name="TextBox 5"/>
          <p:cNvSpPr txBox="1"/>
          <p:nvPr/>
        </p:nvSpPr>
        <p:spPr>
          <a:xfrm>
            <a:off x="0" y="5181600"/>
            <a:ext cx="5257800" cy="553998"/>
          </a:xfrm>
          <a:prstGeom prst="rect">
            <a:avLst/>
          </a:prstGeom>
          <a:noFill/>
        </p:spPr>
        <p:txBody>
          <a:bodyPr wrap="square" rtlCol="0">
            <a:spAutoFit/>
          </a:bodyPr>
          <a:lstStyle/>
          <a:p>
            <a:pPr algn="ctr"/>
            <a:r>
              <a:rPr lang="en-US" sz="1500" b="1" dirty="0" smtClean="0">
                <a:latin typeface="Cambria" pitchFamily="18" charset="0"/>
              </a:rPr>
              <a:t>FARM POND WITH REINFORCED HDPE GEOMEMBRANE WITH ISI MARK IS : 15351 : 2008, TYPE – II 500 MICRONS</a:t>
            </a:r>
            <a:endParaRPr lang="en-US" sz="1500" dirty="0">
              <a:latin typeface="Cambria" pitchFamily="18" charset="0"/>
            </a:endParaRPr>
          </a:p>
        </p:txBody>
      </p:sp>
      <p:sp>
        <p:nvSpPr>
          <p:cNvPr id="8" name="TextBox 7"/>
          <p:cNvSpPr txBox="1"/>
          <p:nvPr/>
        </p:nvSpPr>
        <p:spPr>
          <a:xfrm>
            <a:off x="5562600" y="1676402"/>
            <a:ext cx="3352800" cy="2862322"/>
          </a:xfrm>
          <a:prstGeom prst="rect">
            <a:avLst/>
          </a:prstGeom>
          <a:noFill/>
        </p:spPr>
        <p:txBody>
          <a:bodyPr wrap="square" rtlCol="0">
            <a:spAutoFit/>
          </a:bodyPr>
          <a:lstStyle/>
          <a:p>
            <a:r>
              <a:rPr lang="en-US" b="1" dirty="0" smtClean="0">
                <a:latin typeface="Cambria" pitchFamily="18" charset="0"/>
              </a:rPr>
              <a:t>SOURCE OF WATER TO FILL THE FARM POND: </a:t>
            </a:r>
            <a:r>
              <a:rPr lang="en-US" b="1" dirty="0" smtClean="0">
                <a:solidFill>
                  <a:srgbClr val="FFFF00"/>
                </a:solidFill>
                <a:latin typeface="Cambria" pitchFamily="18" charset="0"/>
              </a:rPr>
              <a:t>WELL &amp; CANAL.</a:t>
            </a:r>
          </a:p>
          <a:p>
            <a:endParaRPr lang="en-US" b="1" dirty="0" smtClean="0">
              <a:solidFill>
                <a:srgbClr val="FFFF00"/>
              </a:solidFill>
              <a:latin typeface="Cambria" pitchFamily="18" charset="0"/>
            </a:endParaRPr>
          </a:p>
          <a:p>
            <a:r>
              <a:rPr lang="en-US" b="1" dirty="0" smtClean="0">
                <a:solidFill>
                  <a:schemeClr val="accent5">
                    <a:lumMod val="60000"/>
                    <a:lumOff val="40000"/>
                  </a:schemeClr>
                </a:solidFill>
                <a:latin typeface="Cambria" pitchFamily="18" charset="0"/>
              </a:rPr>
              <a:t>DURING SUMMER: </a:t>
            </a:r>
            <a:r>
              <a:rPr lang="en-US" b="1" dirty="0" smtClean="0">
                <a:solidFill>
                  <a:srgbClr val="FFFF00"/>
                </a:solidFill>
                <a:latin typeface="Cambria" pitchFamily="18" charset="0"/>
              </a:rPr>
              <a:t>CANAL</a:t>
            </a:r>
            <a:endParaRPr lang="en-US" b="1" dirty="0" smtClean="0">
              <a:solidFill>
                <a:schemeClr val="accent5">
                  <a:lumMod val="60000"/>
                  <a:lumOff val="40000"/>
                </a:schemeClr>
              </a:solidFill>
              <a:latin typeface="Cambria" pitchFamily="18" charset="0"/>
            </a:endParaRP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ADDITIONAL BENEFITS &amp; GAINS DUE TO FARM POND:</a:t>
            </a:r>
          </a:p>
          <a:p>
            <a:r>
              <a:rPr lang="en-US" b="1" dirty="0" smtClean="0">
                <a:solidFill>
                  <a:srgbClr val="FFFF00"/>
                </a:solidFill>
                <a:latin typeface="Cambria" pitchFamily="18" charset="0"/>
              </a:rPr>
              <a:t>4 HECTARES HORTICULTURE PLANTATION WAS DONE.</a:t>
            </a:r>
            <a:endParaRPr lang="en-US" b="1" dirty="0">
              <a:solidFill>
                <a:schemeClr val="accent5">
                  <a:lumMod val="60000"/>
                  <a:lumOff val="40000"/>
                </a:schemeClr>
              </a:solidFill>
              <a:latin typeface="Cambria" pitchFamily="18" charset="0"/>
            </a:endParaRPr>
          </a:p>
        </p:txBody>
      </p:sp>
      <p:sp>
        <p:nvSpPr>
          <p:cNvPr id="13" name="TextBox 12"/>
          <p:cNvSpPr txBox="1"/>
          <p:nvPr/>
        </p:nvSpPr>
        <p:spPr>
          <a:xfrm>
            <a:off x="152400" y="5943601"/>
            <a:ext cx="8763000" cy="646331"/>
          </a:xfrm>
          <a:prstGeom prst="rect">
            <a:avLst/>
          </a:prstGeom>
          <a:noFill/>
        </p:spPr>
        <p:txBody>
          <a:bodyPr wrap="square" rtlCol="0">
            <a:spAutoFit/>
          </a:bodyPr>
          <a:lstStyle/>
          <a:p>
            <a:r>
              <a:rPr lang="en-US" b="1" dirty="0" smtClean="0">
                <a:solidFill>
                  <a:schemeClr val="accent5">
                    <a:lumMod val="60000"/>
                    <a:lumOff val="40000"/>
                  </a:schemeClr>
                </a:solidFill>
                <a:latin typeface="Cambria" pitchFamily="18" charset="0"/>
              </a:rPr>
              <a:t>HIS FINANCIAL STATUS HAS IMPROVED &amp; HAS PURCHASED 6 HECTARES OF ADDITIONAL LAND.</a:t>
            </a:r>
            <a:endParaRPr lang="en-US" b="1" dirty="0">
              <a:solidFill>
                <a:schemeClr val="accent5">
                  <a:lumMod val="60000"/>
                  <a:lumOff val="40000"/>
                </a:schemeClr>
              </a:solidFill>
              <a:latin typeface="Cambria" pitchFamily="18" charset="0"/>
            </a:endParaRPr>
          </a:p>
        </p:txBody>
      </p:sp>
      <p:pic>
        <p:nvPicPr>
          <p:cNvPr id="14" name="Content Placeholder 13" descr="C:\Documents and Settings\admin\Desktop\NCPH Visit 012.jpg"/>
          <p:cNvPicPr>
            <a:picLocks noGrp="1"/>
          </p:cNvPicPr>
          <p:nvPr>
            <p:ph sz="half" idx="1"/>
          </p:nvPr>
        </p:nvPicPr>
        <p:blipFill>
          <a:blip r:embed="rId2" cstate="print"/>
          <a:srcRect/>
          <a:stretch>
            <a:fillRect/>
          </a:stretch>
        </p:blipFill>
        <p:spPr bwMode="auto">
          <a:xfrm>
            <a:off x="228602" y="1752600"/>
            <a:ext cx="5333999" cy="3246120"/>
          </a:xfrm>
          <a:prstGeom prst="rect">
            <a:avLst/>
          </a:prstGeom>
          <a:noFill/>
          <a:ln w="9525">
            <a:solidFill>
              <a:srgbClr val="66FF33"/>
            </a:solidFill>
            <a:miter lim="800000"/>
            <a:headEnd/>
            <a:tailEnd/>
          </a:ln>
        </p:spPr>
      </p:pic>
    </p:spTree>
  </p:cSld>
  <p:clrMapOvr>
    <a:masterClrMapping/>
  </p:clrMapOvr>
  <p:transition advTm="5000">
    <p:wedg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SHRI. KISAN DENGALE</a:t>
            </a:r>
            <a:endParaRPr lang="en-US" dirty="0"/>
          </a:p>
        </p:txBody>
      </p:sp>
      <p:sp>
        <p:nvSpPr>
          <p:cNvPr id="3" name="Text Placeholder 2"/>
          <p:cNvSpPr>
            <a:spLocks noGrp="1"/>
          </p:cNvSpPr>
          <p:nvPr>
            <p:ph type="body" idx="2"/>
          </p:nvPr>
        </p:nvSpPr>
        <p:spPr>
          <a:xfrm>
            <a:off x="228600" y="1107561"/>
            <a:ext cx="8763000" cy="873640"/>
          </a:xfrm>
        </p:spPr>
        <p:txBody>
          <a:bodyPr>
            <a:normAutofit/>
          </a:bodyPr>
          <a:lstStyle/>
          <a:p>
            <a:pPr algn="l"/>
            <a:r>
              <a:rPr lang="en-US" sz="1800" b="1" u="sng" dirty="0" smtClean="0">
                <a:solidFill>
                  <a:srgbClr val="FFC000"/>
                </a:solidFill>
                <a:latin typeface="Cambria" pitchFamily="18" charset="0"/>
              </a:rPr>
              <a:t>OBSERVATIONS OF THE PERSONAL MEETING WITH THE FARMER ON 21</a:t>
            </a:r>
            <a:r>
              <a:rPr lang="en-US" sz="1800" b="1" u="sng" baseline="30000" dirty="0" smtClean="0">
                <a:solidFill>
                  <a:srgbClr val="FFC000"/>
                </a:solidFill>
                <a:latin typeface="Cambria" pitchFamily="18" charset="0"/>
              </a:rPr>
              <a:t>ST</a:t>
            </a:r>
            <a:r>
              <a:rPr lang="en-US" sz="1800" b="1" u="sng" dirty="0" smtClean="0">
                <a:solidFill>
                  <a:srgbClr val="FFC000"/>
                </a:solidFill>
                <a:latin typeface="Cambria" pitchFamily="18" charset="0"/>
              </a:rPr>
              <a:t> NOV, 2012 AT THE FARMERS FARM</a:t>
            </a:r>
            <a:endParaRPr lang="en-US" sz="1800" b="1" u="sng" dirty="0">
              <a:solidFill>
                <a:srgbClr val="FFC000"/>
              </a:solidFill>
              <a:latin typeface="Cambria" pitchFamily="18" charset="0"/>
            </a:endParaRPr>
          </a:p>
        </p:txBody>
      </p:sp>
      <p:sp>
        <p:nvSpPr>
          <p:cNvPr id="7" name="TextBox 6"/>
          <p:cNvSpPr txBox="1"/>
          <p:nvPr/>
        </p:nvSpPr>
        <p:spPr>
          <a:xfrm>
            <a:off x="0" y="5715001"/>
            <a:ext cx="5029200" cy="830997"/>
          </a:xfrm>
          <a:prstGeom prst="rect">
            <a:avLst/>
          </a:prstGeom>
          <a:noFill/>
        </p:spPr>
        <p:txBody>
          <a:bodyPr wrap="square" rtlCol="0">
            <a:spAutoFit/>
          </a:bodyPr>
          <a:lstStyle/>
          <a:p>
            <a:pPr algn="ctr"/>
            <a:r>
              <a:rPr lang="en-US" sz="1500" b="1" dirty="0" smtClean="0">
                <a:latin typeface="Cambria" pitchFamily="18" charset="0"/>
              </a:rPr>
              <a:t>SHRI KISAN DENGALE.  POMOGRANATE CULTIVATION, A/P NIMGAON JALI, TAL. SANGAMNER, </a:t>
            </a:r>
          </a:p>
          <a:p>
            <a:pPr algn="ctr"/>
            <a:r>
              <a:rPr lang="en-US" sz="1500" b="1" dirty="0" smtClean="0">
                <a:latin typeface="Cambria" pitchFamily="18" charset="0"/>
              </a:rPr>
              <a:t>DIST. AHMEDNAGAR</a:t>
            </a:r>
            <a:r>
              <a:rPr lang="en-US" dirty="0" smtClean="0"/>
              <a:t>.</a:t>
            </a:r>
            <a:endParaRPr lang="en-US" dirty="0"/>
          </a:p>
        </p:txBody>
      </p:sp>
      <p:sp>
        <p:nvSpPr>
          <p:cNvPr id="8" name="TextBox 7"/>
          <p:cNvSpPr txBox="1"/>
          <p:nvPr/>
        </p:nvSpPr>
        <p:spPr>
          <a:xfrm>
            <a:off x="5181600" y="2286000"/>
            <a:ext cx="3657600" cy="369332"/>
          </a:xfrm>
          <a:prstGeom prst="rect">
            <a:avLst/>
          </a:prstGeom>
          <a:noFill/>
        </p:spPr>
        <p:txBody>
          <a:bodyPr wrap="square" rtlCol="0">
            <a:spAutoFit/>
          </a:bodyPr>
          <a:lstStyle/>
          <a:p>
            <a:endParaRPr lang="en-US" dirty="0"/>
          </a:p>
        </p:txBody>
      </p:sp>
      <p:sp>
        <p:nvSpPr>
          <p:cNvPr id="10" name="TextBox 9"/>
          <p:cNvSpPr txBox="1"/>
          <p:nvPr/>
        </p:nvSpPr>
        <p:spPr>
          <a:xfrm>
            <a:off x="5181600" y="2286000"/>
            <a:ext cx="3810000" cy="2862322"/>
          </a:xfrm>
          <a:prstGeom prst="rect">
            <a:avLst/>
          </a:prstGeom>
          <a:noFill/>
        </p:spPr>
        <p:txBody>
          <a:bodyPr wrap="square" rtlCol="0">
            <a:spAutoFit/>
          </a:bodyPr>
          <a:lstStyle/>
          <a:p>
            <a:r>
              <a:rPr lang="en-US" b="1" dirty="0" smtClean="0">
                <a:solidFill>
                  <a:schemeClr val="accent5">
                    <a:lumMod val="60000"/>
                    <a:lumOff val="40000"/>
                  </a:schemeClr>
                </a:solidFill>
                <a:latin typeface="Cambria" pitchFamily="18" charset="0"/>
              </a:rPr>
              <a:t>HIS 4.8 HECTARES OF LAND HOLDING WAS LYING UNUSED DUE TO NON AVAILABILITY OF WATER.</a:t>
            </a: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AFTER CONSTRUCTION OF FARM POND IN 2007 HE DID PLANTATION OF POMOGRANATE ON 3.6 HECTARES LAND &amp; ON BALANCE 1.2 HECTARES JOWAR ETC. WAS CULTIVATED.</a:t>
            </a:r>
            <a:endParaRPr lang="en-US" b="1" dirty="0">
              <a:solidFill>
                <a:schemeClr val="accent5">
                  <a:lumMod val="60000"/>
                  <a:lumOff val="40000"/>
                </a:schemeClr>
              </a:solidFill>
              <a:latin typeface="Cambria" pitchFamily="18" charset="0"/>
            </a:endParaRPr>
          </a:p>
        </p:txBody>
      </p:sp>
      <p:pic>
        <p:nvPicPr>
          <p:cNvPr id="12" name="Picture 11" descr="C:\Documents and Settings\admin\Desktop\NCPH Visit 013.jpg"/>
          <p:cNvPicPr/>
          <p:nvPr/>
        </p:nvPicPr>
        <p:blipFill>
          <a:blip r:embed="rId2" cstate="print"/>
          <a:srcRect/>
          <a:stretch>
            <a:fillRect/>
          </a:stretch>
        </p:blipFill>
        <p:spPr bwMode="auto">
          <a:xfrm>
            <a:off x="228600" y="1981201"/>
            <a:ext cx="4876800" cy="3463047"/>
          </a:xfrm>
          <a:prstGeom prst="rect">
            <a:avLst/>
          </a:prstGeom>
          <a:noFill/>
          <a:ln w="9525">
            <a:solidFill>
              <a:srgbClr val="66FF33"/>
            </a:solidFill>
            <a:miter lim="800000"/>
            <a:headEnd/>
            <a:tailEnd/>
          </a:ln>
        </p:spPr>
      </p:pic>
    </p:spTree>
  </p:cSld>
  <p:clrMapOvr>
    <a:masterClrMapping/>
  </p:clrMapOvr>
  <p:transition advTm="5000">
    <p:wedg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5943601"/>
            <a:ext cx="4876800" cy="553998"/>
          </a:xfrm>
          <a:prstGeom prst="rect">
            <a:avLst/>
          </a:prstGeom>
          <a:noFill/>
        </p:spPr>
        <p:txBody>
          <a:bodyPr wrap="square" rtlCol="0">
            <a:spAutoFit/>
          </a:bodyPr>
          <a:lstStyle/>
          <a:p>
            <a:pPr algn="ctr"/>
            <a:r>
              <a:rPr lang="en-US" sz="1500" b="1" cap="all" dirty="0" smtClean="0">
                <a:latin typeface="Cambria" pitchFamily="18" charset="0"/>
              </a:rPr>
              <a:t>Shri. HAJI SHOKAT EBRAHIM TAMBOLI. FARM POND </a:t>
            </a:r>
          </a:p>
          <a:p>
            <a:pPr algn="ctr"/>
            <a:r>
              <a:rPr lang="en-US" sz="1500" b="1" cap="all" dirty="0" smtClean="0">
                <a:latin typeface="Cambria" pitchFamily="18" charset="0"/>
              </a:rPr>
              <a:t>A/P – BHATODI, Tal. &amp; Dist. Ahmednagar</a:t>
            </a:r>
            <a:r>
              <a:rPr lang="en-US" sz="1500" b="1" dirty="0" smtClean="0"/>
              <a:t>.</a:t>
            </a:r>
            <a:endParaRPr lang="en-US" sz="1500" dirty="0"/>
          </a:p>
        </p:txBody>
      </p:sp>
      <p:sp>
        <p:nvSpPr>
          <p:cNvPr id="7" name="TextBox 6"/>
          <p:cNvSpPr txBox="1"/>
          <p:nvPr/>
        </p:nvSpPr>
        <p:spPr>
          <a:xfrm>
            <a:off x="228600" y="762000"/>
            <a:ext cx="8686800" cy="1231106"/>
          </a:xfrm>
          <a:prstGeom prst="rect">
            <a:avLst/>
          </a:prstGeom>
          <a:noFill/>
        </p:spPr>
        <p:txBody>
          <a:bodyPr wrap="square" rtlCol="0">
            <a:spAutoFit/>
          </a:bodyPr>
          <a:lstStyle/>
          <a:p>
            <a:pPr algn="ctr"/>
            <a:r>
              <a:rPr lang="en-US" sz="2000" b="1" u="sng" dirty="0" smtClean="0">
                <a:solidFill>
                  <a:srgbClr val="FFC000"/>
                </a:solidFill>
                <a:latin typeface="Cambria" pitchFamily="18" charset="0"/>
              </a:rPr>
              <a:t>SHRI. HAJI SHOKAT  EBRAHIM  TAMBOLI</a:t>
            </a:r>
          </a:p>
          <a:p>
            <a:pPr algn="ctr"/>
            <a:r>
              <a:rPr lang="en-US" b="1" u="sng" dirty="0" smtClean="0">
                <a:solidFill>
                  <a:srgbClr val="FFC000"/>
                </a:solidFill>
                <a:latin typeface="Cambria" pitchFamily="18" charset="0"/>
              </a:rPr>
              <a:t> A/P BHATODI, TAL &amp; DIST. AHMEDNAGAR, MAHARASHTRA.</a:t>
            </a:r>
          </a:p>
          <a:p>
            <a:endParaRPr lang="en-US" b="1" u="sng" dirty="0" smtClean="0">
              <a:solidFill>
                <a:schemeClr val="accent5">
                  <a:lumMod val="60000"/>
                  <a:lumOff val="40000"/>
                </a:schemeClr>
              </a:solidFill>
              <a:latin typeface="Cambria" pitchFamily="18" charset="0"/>
            </a:endParaRPr>
          </a:p>
          <a:p>
            <a:r>
              <a:rPr lang="en-US" b="1" u="sng" dirty="0" smtClean="0">
                <a:solidFill>
                  <a:schemeClr val="accent5">
                    <a:lumMod val="60000"/>
                    <a:lumOff val="40000"/>
                  </a:schemeClr>
                </a:solidFill>
                <a:latin typeface="Cambria" pitchFamily="18" charset="0"/>
              </a:rPr>
              <a:t>SIZE OF THE FARM POND CONSTRUCTED: </a:t>
            </a:r>
            <a:r>
              <a:rPr lang="en-US" b="1" dirty="0" smtClean="0">
                <a:solidFill>
                  <a:srgbClr val="FFFF00"/>
                </a:solidFill>
                <a:latin typeface="Cambria" pitchFamily="18" charset="0"/>
              </a:rPr>
              <a:t>98 M X 98 M X 9M (LXWXH)</a:t>
            </a:r>
            <a:endParaRPr lang="en-US" b="1" u="sng" dirty="0" smtClean="0">
              <a:solidFill>
                <a:schemeClr val="accent5">
                  <a:lumMod val="60000"/>
                  <a:lumOff val="40000"/>
                </a:schemeClr>
              </a:solidFill>
              <a:latin typeface="Cambria" pitchFamily="18" charset="0"/>
            </a:endParaRPr>
          </a:p>
        </p:txBody>
      </p:sp>
      <p:sp>
        <p:nvSpPr>
          <p:cNvPr id="8" name="TextBox 7"/>
          <p:cNvSpPr txBox="1"/>
          <p:nvPr/>
        </p:nvSpPr>
        <p:spPr>
          <a:xfrm>
            <a:off x="5105400" y="2133601"/>
            <a:ext cx="3810000" cy="4639732"/>
          </a:xfrm>
          <a:prstGeom prst="rect">
            <a:avLst/>
          </a:prstGeom>
          <a:noFill/>
        </p:spPr>
        <p:txBody>
          <a:bodyPr wrap="square" rtlCol="0">
            <a:spAutoFit/>
          </a:bodyPr>
          <a:lstStyle/>
          <a:p>
            <a:r>
              <a:rPr lang="en-US" b="1" dirty="0" smtClean="0">
                <a:solidFill>
                  <a:schemeClr val="accent5">
                    <a:lumMod val="60000"/>
                    <a:lumOff val="40000"/>
                  </a:schemeClr>
                </a:solidFill>
                <a:latin typeface="Cambria" pitchFamily="18" charset="0"/>
              </a:rPr>
              <a:t>YEAR OF SUPPLY OF GEOMEMBRANE : </a:t>
            </a:r>
            <a:r>
              <a:rPr lang="en-US" b="1" dirty="0" smtClean="0">
                <a:solidFill>
                  <a:srgbClr val="FFFF00"/>
                </a:solidFill>
                <a:latin typeface="Cambria" pitchFamily="18" charset="0"/>
              </a:rPr>
              <a:t>2008</a:t>
            </a: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 </a:t>
            </a:r>
            <a:r>
              <a:rPr lang="en-US" b="1" u="sng" dirty="0" smtClean="0">
                <a:solidFill>
                  <a:schemeClr val="accent5">
                    <a:lumMod val="60000"/>
                    <a:lumOff val="40000"/>
                  </a:schemeClr>
                </a:solidFill>
                <a:latin typeface="Cambria" pitchFamily="18" charset="0"/>
              </a:rPr>
              <a:t>GEOMEMBRANE REQ. </a:t>
            </a:r>
            <a:r>
              <a:rPr lang="en-US" b="1" dirty="0" smtClean="0">
                <a:solidFill>
                  <a:schemeClr val="accent5">
                    <a:lumMod val="60000"/>
                    <a:lumOff val="40000"/>
                  </a:schemeClr>
                </a:solidFill>
                <a:latin typeface="Cambria" pitchFamily="18" charset="0"/>
              </a:rPr>
              <a:t>: </a:t>
            </a:r>
            <a:r>
              <a:rPr lang="en-US" b="1" dirty="0" smtClean="0">
                <a:solidFill>
                  <a:srgbClr val="FFFF00"/>
                </a:solidFill>
                <a:latin typeface="Cambria" pitchFamily="18" charset="0"/>
              </a:rPr>
              <a:t>9291 SQM</a:t>
            </a: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 STORAGE CAPACITY: </a:t>
            </a:r>
            <a:r>
              <a:rPr lang="en-US" b="1" dirty="0" smtClean="0">
                <a:solidFill>
                  <a:srgbClr val="FFFF00"/>
                </a:solidFill>
                <a:latin typeface="Cambria" pitchFamily="18" charset="0"/>
              </a:rPr>
              <a:t>6.15 CRORE</a:t>
            </a:r>
          </a:p>
          <a:p>
            <a:r>
              <a:rPr lang="en-US" b="1" dirty="0" smtClean="0">
                <a:solidFill>
                  <a:srgbClr val="FFFF00"/>
                </a:solidFill>
                <a:latin typeface="Cambria" pitchFamily="18" charset="0"/>
              </a:rPr>
              <a:t>  LITRES APPROX.</a:t>
            </a:r>
          </a:p>
          <a:p>
            <a:endParaRPr lang="en-US" b="1" dirty="0" smtClean="0">
              <a:solidFill>
                <a:srgbClr val="FFFF00"/>
              </a:solidFill>
              <a:latin typeface="Cambria" pitchFamily="18" charset="0"/>
            </a:endParaRPr>
          </a:p>
          <a:p>
            <a:r>
              <a:rPr lang="en-US" b="1" dirty="0" smtClean="0">
                <a:solidFill>
                  <a:schemeClr val="accent5">
                    <a:lumMod val="60000"/>
                    <a:lumOff val="40000"/>
                  </a:schemeClr>
                </a:solidFill>
                <a:latin typeface="Cambria" pitchFamily="18" charset="0"/>
              </a:rPr>
              <a:t>LAND AREA CULTIVATED UNDER FARM POND: TOTAL </a:t>
            </a:r>
            <a:r>
              <a:rPr lang="en-US" b="1" dirty="0" smtClean="0">
                <a:solidFill>
                  <a:srgbClr val="FFFF00"/>
                </a:solidFill>
                <a:latin typeface="Cambria" pitchFamily="18" charset="0"/>
              </a:rPr>
              <a:t>50 HECTARES</a:t>
            </a:r>
          </a:p>
          <a:p>
            <a:r>
              <a:rPr lang="en-US" b="1" dirty="0" smtClean="0">
                <a:solidFill>
                  <a:srgbClr val="FFFF00"/>
                </a:solidFill>
                <a:latin typeface="Cambria" pitchFamily="18" charset="0"/>
              </a:rPr>
              <a:t>30 HECTARES FOR HORTICULTURE CULTIVATION.</a:t>
            </a:r>
            <a:endParaRPr lang="en-US" b="1" dirty="0" smtClean="0">
              <a:solidFill>
                <a:schemeClr val="accent5">
                  <a:lumMod val="60000"/>
                  <a:lumOff val="40000"/>
                </a:schemeClr>
              </a:solidFill>
              <a:latin typeface="Cambria" pitchFamily="18" charset="0"/>
            </a:endParaRP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TYPE OF PLANTATION CROPS: </a:t>
            </a:r>
            <a:r>
              <a:rPr lang="en-US" b="1" dirty="0" smtClean="0">
                <a:solidFill>
                  <a:srgbClr val="FFFF00"/>
                </a:solidFill>
                <a:latin typeface="Cambria" pitchFamily="18" charset="0"/>
              </a:rPr>
              <a:t>20 HECTARES</a:t>
            </a:r>
            <a:r>
              <a:rPr lang="en-US" b="1" dirty="0" smtClean="0">
                <a:solidFill>
                  <a:schemeClr val="accent5">
                    <a:lumMod val="60000"/>
                    <a:lumOff val="40000"/>
                  </a:schemeClr>
                </a:solidFill>
                <a:latin typeface="Cambria" pitchFamily="18" charset="0"/>
              </a:rPr>
              <a:t> </a:t>
            </a:r>
            <a:r>
              <a:rPr lang="en-US" b="1" dirty="0" smtClean="0">
                <a:solidFill>
                  <a:srgbClr val="FFFF00"/>
                </a:solidFill>
                <a:latin typeface="Cambria" pitchFamily="18" charset="0"/>
              </a:rPr>
              <a:t>POMOGRANATE,</a:t>
            </a:r>
          </a:p>
          <a:p>
            <a:r>
              <a:rPr lang="en-US" b="1" dirty="0" smtClean="0">
                <a:solidFill>
                  <a:srgbClr val="FFFF00"/>
                </a:solidFill>
                <a:latin typeface="Cambria" pitchFamily="18" charset="0"/>
              </a:rPr>
              <a:t>10 HECTARES MANGO. ETC.</a:t>
            </a:r>
            <a:endParaRPr lang="en-US" b="1" dirty="0">
              <a:solidFill>
                <a:srgbClr val="FFFF00"/>
              </a:solidFill>
              <a:latin typeface="Cambria" pitchFamily="18" charset="0"/>
            </a:endParaRPr>
          </a:p>
        </p:txBody>
      </p:sp>
      <p:pic>
        <p:nvPicPr>
          <p:cNvPr id="9" name="Picture 8" descr="C:\Documents and Settings\admin\Desktop\NCPH Visit 015.jpg"/>
          <p:cNvPicPr/>
          <p:nvPr/>
        </p:nvPicPr>
        <p:blipFill>
          <a:blip r:embed="rId2" cstate="print"/>
          <a:srcRect/>
          <a:stretch>
            <a:fillRect/>
          </a:stretch>
        </p:blipFill>
        <p:spPr bwMode="auto">
          <a:xfrm>
            <a:off x="228600" y="2362200"/>
            <a:ext cx="4800600" cy="3352801"/>
          </a:xfrm>
          <a:prstGeom prst="rect">
            <a:avLst/>
          </a:prstGeom>
          <a:noFill/>
          <a:ln w="9525">
            <a:solidFill>
              <a:srgbClr val="66FF33"/>
            </a:solidFill>
            <a:miter lim="800000"/>
            <a:headEnd/>
            <a:tailEnd/>
          </a:ln>
        </p:spPr>
      </p:pic>
    </p:spTree>
  </p:cSld>
  <p:clrMapOvr>
    <a:masterClrMapping/>
  </p:clrMapOvr>
  <p:transition advTm="5000">
    <p:wedg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304800"/>
            <a:ext cx="5770856" cy="762000"/>
          </a:xfrm>
        </p:spPr>
        <p:txBody>
          <a:bodyPr>
            <a:normAutofit/>
          </a:bodyPr>
          <a:lstStyle/>
          <a:p>
            <a:r>
              <a:rPr lang="en-US" dirty="0" smtClean="0"/>
              <a:t>SHRI. HAJI SHOKAT EBRAHIM TAMBOLI</a:t>
            </a:r>
          </a:p>
        </p:txBody>
      </p:sp>
      <p:sp>
        <p:nvSpPr>
          <p:cNvPr id="3" name="Text Placeholder 2"/>
          <p:cNvSpPr>
            <a:spLocks noGrp="1"/>
          </p:cNvSpPr>
          <p:nvPr>
            <p:ph type="body" idx="2"/>
          </p:nvPr>
        </p:nvSpPr>
        <p:spPr>
          <a:xfrm>
            <a:off x="533400" y="1107561"/>
            <a:ext cx="8361656" cy="416440"/>
          </a:xfrm>
        </p:spPr>
        <p:txBody>
          <a:bodyPr>
            <a:normAutofit/>
          </a:bodyPr>
          <a:lstStyle/>
          <a:p>
            <a:r>
              <a:rPr lang="en-US" sz="1800" b="1" dirty="0" smtClean="0">
                <a:latin typeface="Cambria" pitchFamily="18" charset="0"/>
              </a:rPr>
              <a:t>DAILY CONSUMPTION OF WATER: </a:t>
            </a:r>
            <a:r>
              <a:rPr lang="en-US" sz="1800" b="1" dirty="0" smtClean="0">
                <a:solidFill>
                  <a:srgbClr val="FFFF00"/>
                </a:solidFill>
                <a:latin typeface="Cambria" pitchFamily="18" charset="0"/>
              </a:rPr>
              <a:t>10 LAKH LITRES</a:t>
            </a:r>
            <a:endParaRPr lang="en-US" sz="1800" b="1" dirty="0">
              <a:solidFill>
                <a:srgbClr val="FFFF00"/>
              </a:solidFill>
              <a:latin typeface="Cambria" pitchFamily="18" charset="0"/>
            </a:endParaRPr>
          </a:p>
        </p:txBody>
      </p:sp>
      <p:sp>
        <p:nvSpPr>
          <p:cNvPr id="6" name="TextBox 5"/>
          <p:cNvSpPr txBox="1"/>
          <p:nvPr/>
        </p:nvSpPr>
        <p:spPr>
          <a:xfrm>
            <a:off x="0" y="5181600"/>
            <a:ext cx="5257800" cy="553998"/>
          </a:xfrm>
          <a:prstGeom prst="rect">
            <a:avLst/>
          </a:prstGeom>
          <a:noFill/>
        </p:spPr>
        <p:txBody>
          <a:bodyPr wrap="square" rtlCol="0">
            <a:spAutoFit/>
          </a:bodyPr>
          <a:lstStyle/>
          <a:p>
            <a:pPr algn="ctr"/>
            <a:r>
              <a:rPr lang="en-US" sz="1500" b="1" dirty="0" smtClean="0">
                <a:latin typeface="Cambria" pitchFamily="18" charset="0"/>
              </a:rPr>
              <a:t>FARM POND WITH REINFORCED HDPE GEOMEMBRANE WITH ISI MARK IS : 15351 : 2008, TYPE – II 500 MICRONS</a:t>
            </a:r>
            <a:endParaRPr lang="en-US" sz="1500" dirty="0">
              <a:latin typeface="Cambria" pitchFamily="18" charset="0"/>
            </a:endParaRPr>
          </a:p>
        </p:txBody>
      </p:sp>
      <p:sp>
        <p:nvSpPr>
          <p:cNvPr id="8" name="TextBox 7"/>
          <p:cNvSpPr txBox="1"/>
          <p:nvPr/>
        </p:nvSpPr>
        <p:spPr>
          <a:xfrm>
            <a:off x="5562600" y="1676402"/>
            <a:ext cx="3352800" cy="3808735"/>
          </a:xfrm>
          <a:prstGeom prst="rect">
            <a:avLst/>
          </a:prstGeom>
          <a:noFill/>
        </p:spPr>
        <p:txBody>
          <a:bodyPr wrap="square" rtlCol="0">
            <a:spAutoFit/>
          </a:bodyPr>
          <a:lstStyle/>
          <a:p>
            <a:pPr algn="just"/>
            <a:r>
              <a:rPr lang="en-US" b="1" dirty="0" smtClean="0">
                <a:latin typeface="Cambria" pitchFamily="18" charset="0"/>
              </a:rPr>
              <a:t>SOURCE OF WATER TO FILL THE FARM POND: </a:t>
            </a:r>
            <a:r>
              <a:rPr lang="en-US" b="1" dirty="0" smtClean="0">
                <a:solidFill>
                  <a:srgbClr val="FFFF00"/>
                </a:solidFill>
                <a:latin typeface="Cambria" pitchFamily="18" charset="0"/>
              </a:rPr>
              <a:t>WELL , BORE WELL &amp; TANKER.</a:t>
            </a:r>
          </a:p>
          <a:p>
            <a:pPr algn="just"/>
            <a:endParaRPr lang="en-US" b="1" dirty="0" smtClean="0">
              <a:solidFill>
                <a:srgbClr val="FFFF00"/>
              </a:solidFill>
              <a:latin typeface="Cambria" pitchFamily="18" charset="0"/>
            </a:endParaRPr>
          </a:p>
          <a:p>
            <a:pPr algn="just"/>
            <a:r>
              <a:rPr lang="en-US" b="1" dirty="0" smtClean="0">
                <a:solidFill>
                  <a:schemeClr val="accent5">
                    <a:lumMod val="60000"/>
                    <a:lumOff val="40000"/>
                  </a:schemeClr>
                </a:solidFill>
                <a:latin typeface="Cambria" pitchFamily="18" charset="0"/>
              </a:rPr>
              <a:t>DURING SUMMER: </a:t>
            </a:r>
            <a:r>
              <a:rPr lang="en-US" b="1" dirty="0" smtClean="0">
                <a:solidFill>
                  <a:srgbClr val="FFFF00"/>
                </a:solidFill>
                <a:latin typeface="Cambria" pitchFamily="18" charset="0"/>
              </a:rPr>
              <a:t>BORE WELL &amp; TANKER.</a:t>
            </a:r>
          </a:p>
          <a:p>
            <a:pPr algn="just"/>
            <a:endParaRPr lang="en-US" b="1" dirty="0" smtClean="0">
              <a:solidFill>
                <a:schemeClr val="accent5">
                  <a:lumMod val="60000"/>
                  <a:lumOff val="40000"/>
                </a:schemeClr>
              </a:solidFill>
              <a:latin typeface="Cambria" pitchFamily="18" charset="0"/>
            </a:endParaRPr>
          </a:p>
          <a:p>
            <a:pPr algn="just"/>
            <a:endParaRPr lang="en-US" b="1" dirty="0" smtClean="0">
              <a:solidFill>
                <a:schemeClr val="accent5">
                  <a:lumMod val="60000"/>
                  <a:lumOff val="40000"/>
                </a:schemeClr>
              </a:solidFill>
              <a:latin typeface="Cambria" pitchFamily="18" charset="0"/>
            </a:endParaRPr>
          </a:p>
          <a:p>
            <a:pPr algn="just"/>
            <a:r>
              <a:rPr lang="en-US" b="1" dirty="0" smtClean="0">
                <a:solidFill>
                  <a:schemeClr val="accent5">
                    <a:lumMod val="60000"/>
                    <a:lumOff val="40000"/>
                  </a:schemeClr>
                </a:solidFill>
                <a:latin typeface="Cambria" pitchFamily="18" charset="0"/>
              </a:rPr>
              <a:t>ADDITIONAL BENEFITS &amp; GAINS DUE TO FARM POND:</a:t>
            </a:r>
          </a:p>
          <a:p>
            <a:pPr algn="just"/>
            <a:r>
              <a:rPr lang="en-US" b="1" dirty="0" smtClean="0">
                <a:solidFill>
                  <a:srgbClr val="FFFF00"/>
                </a:solidFill>
                <a:latin typeface="Cambria" pitchFamily="18" charset="0"/>
              </a:rPr>
              <a:t>EVERY YEAR 2 HECTARES  HORTICULTURE PLANTATION IS INCREASED.</a:t>
            </a:r>
            <a:endParaRPr lang="en-US" b="1" dirty="0">
              <a:solidFill>
                <a:schemeClr val="accent5">
                  <a:lumMod val="60000"/>
                  <a:lumOff val="40000"/>
                </a:schemeClr>
              </a:solidFill>
              <a:latin typeface="Cambria" pitchFamily="18" charset="0"/>
            </a:endParaRPr>
          </a:p>
        </p:txBody>
      </p:sp>
      <p:sp>
        <p:nvSpPr>
          <p:cNvPr id="13" name="TextBox 12"/>
          <p:cNvSpPr txBox="1"/>
          <p:nvPr/>
        </p:nvSpPr>
        <p:spPr>
          <a:xfrm>
            <a:off x="152400" y="5791200"/>
            <a:ext cx="8763000" cy="923330"/>
          </a:xfrm>
          <a:prstGeom prst="rect">
            <a:avLst/>
          </a:prstGeom>
          <a:noFill/>
        </p:spPr>
        <p:txBody>
          <a:bodyPr wrap="square" rtlCol="0">
            <a:spAutoFit/>
          </a:bodyPr>
          <a:lstStyle/>
          <a:p>
            <a:r>
              <a:rPr lang="en-US" b="1" dirty="0" smtClean="0">
                <a:solidFill>
                  <a:schemeClr val="accent5">
                    <a:lumMod val="60000"/>
                    <a:lumOff val="40000"/>
                  </a:schemeClr>
                </a:solidFill>
                <a:latin typeface="Cambria" pitchFamily="18" charset="0"/>
              </a:rPr>
              <a:t>HIS FINANCIAL STATUS HAS IMPROVED &amp; HAS NO ISSUES WITH THE PERFORMANCE OF REINFORCED HDPE GEOMEMBRANE WITH ISI MARK IS 15351:2008.</a:t>
            </a:r>
            <a:endParaRPr lang="en-US" b="1" dirty="0">
              <a:solidFill>
                <a:schemeClr val="accent5">
                  <a:lumMod val="60000"/>
                  <a:lumOff val="40000"/>
                </a:schemeClr>
              </a:solidFill>
              <a:latin typeface="Cambria" pitchFamily="18" charset="0"/>
            </a:endParaRPr>
          </a:p>
        </p:txBody>
      </p:sp>
      <p:pic>
        <p:nvPicPr>
          <p:cNvPr id="10" name="Content Placeholder 9" descr="C:\Documents and Settings\admin\Desktop\NCPH Visit 016.jpg"/>
          <p:cNvPicPr>
            <a:picLocks noGrp="1"/>
          </p:cNvPicPr>
          <p:nvPr>
            <p:ph sz="half" idx="1"/>
          </p:nvPr>
        </p:nvPicPr>
        <p:blipFill>
          <a:blip r:embed="rId2" cstate="print"/>
          <a:srcRect/>
          <a:stretch>
            <a:fillRect/>
          </a:stretch>
        </p:blipFill>
        <p:spPr bwMode="auto">
          <a:xfrm>
            <a:off x="228600" y="1600201"/>
            <a:ext cx="5334000" cy="3352799"/>
          </a:xfrm>
          <a:prstGeom prst="rect">
            <a:avLst/>
          </a:prstGeom>
          <a:noFill/>
          <a:ln w="9525">
            <a:solidFill>
              <a:srgbClr val="66FF33"/>
            </a:solidFill>
            <a:miter lim="800000"/>
            <a:headEnd/>
            <a:tailEnd/>
          </a:ln>
        </p:spPr>
      </p:pic>
    </p:spTree>
  </p:cSld>
  <p:clrMapOvr>
    <a:masterClrMapping/>
  </p:clrMapOvr>
  <p:transition advTm="5000">
    <p:wedg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5791200"/>
            <a:ext cx="4876800" cy="784830"/>
          </a:xfrm>
          <a:prstGeom prst="rect">
            <a:avLst/>
          </a:prstGeom>
          <a:noFill/>
        </p:spPr>
        <p:txBody>
          <a:bodyPr wrap="square" rtlCol="0">
            <a:spAutoFit/>
          </a:bodyPr>
          <a:lstStyle/>
          <a:p>
            <a:pPr algn="ctr"/>
            <a:r>
              <a:rPr lang="en-US" sz="1500" b="1" cap="all" dirty="0" smtClean="0">
                <a:latin typeface="Cambria" pitchFamily="18" charset="0"/>
              </a:rPr>
              <a:t>Shri. GOVARDHAN KADAM. FARM POND </a:t>
            </a:r>
          </a:p>
          <a:p>
            <a:pPr algn="ctr"/>
            <a:r>
              <a:rPr lang="en-US" sz="1500" b="1" cap="all" dirty="0" smtClean="0">
                <a:latin typeface="Cambria" pitchFamily="18" charset="0"/>
              </a:rPr>
              <a:t>AT MANJARSUMBHA,  POST JEUR Tal. &amp; Dist. Ahmednagar</a:t>
            </a:r>
            <a:r>
              <a:rPr lang="en-US" sz="1500" b="1" dirty="0" smtClean="0"/>
              <a:t>.</a:t>
            </a:r>
            <a:endParaRPr lang="en-US" sz="1500" dirty="0"/>
          </a:p>
        </p:txBody>
      </p:sp>
      <p:sp>
        <p:nvSpPr>
          <p:cNvPr id="7" name="TextBox 6"/>
          <p:cNvSpPr txBox="1"/>
          <p:nvPr/>
        </p:nvSpPr>
        <p:spPr>
          <a:xfrm>
            <a:off x="228600" y="762000"/>
            <a:ext cx="8686800" cy="1231106"/>
          </a:xfrm>
          <a:prstGeom prst="rect">
            <a:avLst/>
          </a:prstGeom>
          <a:noFill/>
        </p:spPr>
        <p:txBody>
          <a:bodyPr wrap="square" rtlCol="0">
            <a:spAutoFit/>
          </a:bodyPr>
          <a:lstStyle/>
          <a:p>
            <a:pPr algn="ctr"/>
            <a:r>
              <a:rPr lang="en-US" sz="2000" b="1" u="sng" dirty="0" smtClean="0">
                <a:solidFill>
                  <a:srgbClr val="FFC000"/>
                </a:solidFill>
                <a:latin typeface="Cambria" pitchFamily="18" charset="0"/>
              </a:rPr>
              <a:t>SHRI. GOVARDHAN KADAM</a:t>
            </a:r>
          </a:p>
          <a:p>
            <a:pPr algn="ctr"/>
            <a:r>
              <a:rPr lang="en-US" b="1" u="sng" dirty="0" smtClean="0">
                <a:solidFill>
                  <a:srgbClr val="FFC000"/>
                </a:solidFill>
                <a:latin typeface="Cambria" pitchFamily="18" charset="0"/>
              </a:rPr>
              <a:t> AT MANJARSUMBHA, POST JEUR TAL &amp; DIST. AHMEDNAGAR, MAHARASHTRA.</a:t>
            </a:r>
          </a:p>
          <a:p>
            <a:endParaRPr lang="en-US" b="1" u="sng" dirty="0" smtClean="0">
              <a:solidFill>
                <a:schemeClr val="accent5">
                  <a:lumMod val="60000"/>
                  <a:lumOff val="40000"/>
                </a:schemeClr>
              </a:solidFill>
              <a:latin typeface="Cambria" pitchFamily="18" charset="0"/>
            </a:endParaRPr>
          </a:p>
          <a:p>
            <a:r>
              <a:rPr lang="en-US" b="1" u="sng" dirty="0" smtClean="0">
                <a:solidFill>
                  <a:schemeClr val="accent5">
                    <a:lumMod val="60000"/>
                    <a:lumOff val="40000"/>
                  </a:schemeClr>
                </a:solidFill>
                <a:latin typeface="Cambria" pitchFamily="18" charset="0"/>
              </a:rPr>
              <a:t>SIZE OF THE FARM POND CONSTRUCTED: </a:t>
            </a:r>
            <a:r>
              <a:rPr lang="en-US" b="1" dirty="0" smtClean="0">
                <a:solidFill>
                  <a:srgbClr val="FFFF00"/>
                </a:solidFill>
                <a:latin typeface="Cambria" pitchFamily="18" charset="0"/>
              </a:rPr>
              <a:t>52 M X 52 M X 6M (LXWXH)</a:t>
            </a:r>
            <a:endParaRPr lang="en-US" b="1" u="sng" dirty="0" smtClean="0">
              <a:solidFill>
                <a:schemeClr val="accent5">
                  <a:lumMod val="60000"/>
                  <a:lumOff val="40000"/>
                </a:schemeClr>
              </a:solidFill>
              <a:latin typeface="Cambria" pitchFamily="18" charset="0"/>
            </a:endParaRPr>
          </a:p>
        </p:txBody>
      </p:sp>
      <p:sp>
        <p:nvSpPr>
          <p:cNvPr id="8" name="TextBox 7"/>
          <p:cNvSpPr txBox="1"/>
          <p:nvPr/>
        </p:nvSpPr>
        <p:spPr>
          <a:xfrm>
            <a:off x="5105400" y="2133601"/>
            <a:ext cx="3810000" cy="4247317"/>
          </a:xfrm>
          <a:prstGeom prst="rect">
            <a:avLst/>
          </a:prstGeom>
          <a:noFill/>
        </p:spPr>
        <p:txBody>
          <a:bodyPr wrap="square" rtlCol="0">
            <a:spAutoFit/>
          </a:bodyPr>
          <a:lstStyle/>
          <a:p>
            <a:r>
              <a:rPr lang="en-US" b="1" dirty="0" smtClean="0">
                <a:solidFill>
                  <a:schemeClr val="accent5">
                    <a:lumMod val="60000"/>
                    <a:lumOff val="40000"/>
                  </a:schemeClr>
                </a:solidFill>
                <a:latin typeface="Cambria" pitchFamily="18" charset="0"/>
              </a:rPr>
              <a:t>YEAR OF SUPPLY OF GEOMEMBRANE : </a:t>
            </a:r>
            <a:r>
              <a:rPr lang="en-US" b="1" dirty="0" smtClean="0">
                <a:solidFill>
                  <a:srgbClr val="FFFF00"/>
                </a:solidFill>
                <a:latin typeface="Cambria" pitchFamily="18" charset="0"/>
              </a:rPr>
              <a:t>2007</a:t>
            </a: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 </a:t>
            </a:r>
            <a:r>
              <a:rPr lang="en-US" b="1" u="sng" dirty="0" smtClean="0">
                <a:solidFill>
                  <a:schemeClr val="accent5">
                    <a:lumMod val="60000"/>
                    <a:lumOff val="40000"/>
                  </a:schemeClr>
                </a:solidFill>
                <a:latin typeface="Cambria" pitchFamily="18" charset="0"/>
              </a:rPr>
              <a:t>GEOMEMBRANE REQ. </a:t>
            </a:r>
            <a:r>
              <a:rPr lang="en-US" b="1" dirty="0" smtClean="0">
                <a:solidFill>
                  <a:schemeClr val="accent5">
                    <a:lumMod val="60000"/>
                    <a:lumOff val="40000"/>
                  </a:schemeClr>
                </a:solidFill>
                <a:latin typeface="Cambria" pitchFamily="18" charset="0"/>
              </a:rPr>
              <a:t>: </a:t>
            </a:r>
            <a:r>
              <a:rPr lang="en-US" b="1" dirty="0" smtClean="0">
                <a:solidFill>
                  <a:srgbClr val="FFFF00"/>
                </a:solidFill>
                <a:latin typeface="Cambria" pitchFamily="18" charset="0"/>
              </a:rPr>
              <a:t>3600 SQM</a:t>
            </a: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 STORAGE CAPACITY: </a:t>
            </a:r>
            <a:r>
              <a:rPr lang="en-US" b="1" dirty="0" smtClean="0">
                <a:solidFill>
                  <a:srgbClr val="FFFF00"/>
                </a:solidFill>
                <a:latin typeface="Cambria" pitchFamily="18" charset="0"/>
              </a:rPr>
              <a:t>1.75 CRORE</a:t>
            </a:r>
          </a:p>
          <a:p>
            <a:r>
              <a:rPr lang="en-US" b="1" dirty="0" smtClean="0">
                <a:solidFill>
                  <a:srgbClr val="FFFF00"/>
                </a:solidFill>
                <a:latin typeface="Cambria" pitchFamily="18" charset="0"/>
              </a:rPr>
              <a:t>  LITRES APPROX.</a:t>
            </a:r>
          </a:p>
          <a:p>
            <a:endParaRPr lang="en-US" b="1" dirty="0" smtClean="0">
              <a:solidFill>
                <a:srgbClr val="FFFF00"/>
              </a:solidFill>
              <a:latin typeface="Cambria" pitchFamily="18" charset="0"/>
            </a:endParaRPr>
          </a:p>
          <a:p>
            <a:r>
              <a:rPr lang="en-US" b="1" dirty="0" smtClean="0">
                <a:solidFill>
                  <a:schemeClr val="accent5">
                    <a:lumMod val="60000"/>
                    <a:lumOff val="40000"/>
                  </a:schemeClr>
                </a:solidFill>
                <a:latin typeface="Cambria" pitchFamily="18" charset="0"/>
              </a:rPr>
              <a:t>LAND AREA CULTIVATED UNDER FARM POND: TOTAL </a:t>
            </a:r>
            <a:r>
              <a:rPr lang="en-US" b="1" dirty="0" smtClean="0">
                <a:solidFill>
                  <a:srgbClr val="FFFF00"/>
                </a:solidFill>
                <a:latin typeface="Cambria" pitchFamily="18" charset="0"/>
              </a:rPr>
              <a:t>10 HECTARES</a:t>
            </a:r>
          </a:p>
          <a:p>
            <a:r>
              <a:rPr lang="en-US" b="1" dirty="0" smtClean="0">
                <a:solidFill>
                  <a:srgbClr val="FFFF00"/>
                </a:solidFill>
                <a:latin typeface="Cambria" pitchFamily="18" charset="0"/>
              </a:rPr>
              <a:t>HORTICULTURE CULTIVATION.</a:t>
            </a:r>
            <a:endParaRPr lang="en-US" b="1" dirty="0" smtClean="0">
              <a:solidFill>
                <a:schemeClr val="accent5">
                  <a:lumMod val="60000"/>
                  <a:lumOff val="40000"/>
                </a:schemeClr>
              </a:solidFill>
              <a:latin typeface="Cambria" pitchFamily="18" charset="0"/>
            </a:endParaRP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TYPE OF PLANTATION CROPS: </a:t>
            </a:r>
            <a:r>
              <a:rPr lang="en-US" b="1" dirty="0" smtClean="0">
                <a:solidFill>
                  <a:srgbClr val="FFFF00"/>
                </a:solidFill>
                <a:latin typeface="Cambria" pitchFamily="18" charset="0"/>
              </a:rPr>
              <a:t>POMOGRANATE, CHIKOO, ORANGE &amp; MANGO – 5 HECTARES. </a:t>
            </a:r>
            <a:endParaRPr lang="en-US" b="1" dirty="0">
              <a:solidFill>
                <a:srgbClr val="FFFF00"/>
              </a:solidFill>
              <a:latin typeface="Cambria" pitchFamily="18" charset="0"/>
            </a:endParaRPr>
          </a:p>
        </p:txBody>
      </p:sp>
      <p:pic>
        <p:nvPicPr>
          <p:cNvPr id="6" name="Picture 5" descr="C:\Documents and Settings\admin\Desktop\NCPH Visit 019.jpg"/>
          <p:cNvPicPr/>
          <p:nvPr/>
        </p:nvPicPr>
        <p:blipFill>
          <a:blip r:embed="rId2" cstate="print"/>
          <a:srcRect/>
          <a:stretch>
            <a:fillRect/>
          </a:stretch>
        </p:blipFill>
        <p:spPr bwMode="auto">
          <a:xfrm>
            <a:off x="381000" y="2133600"/>
            <a:ext cx="4648200" cy="3429000"/>
          </a:xfrm>
          <a:prstGeom prst="rect">
            <a:avLst/>
          </a:prstGeom>
          <a:noFill/>
          <a:ln w="9525">
            <a:solidFill>
              <a:srgbClr val="66FF33"/>
            </a:solidFill>
            <a:miter lim="800000"/>
            <a:headEnd/>
            <a:tailEnd/>
          </a:ln>
        </p:spPr>
      </p:pic>
    </p:spTree>
  </p:cSld>
  <p:clrMapOvr>
    <a:masterClrMapping/>
  </p:clrMapOvr>
  <p:transition advTm="5000">
    <p:wedg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304800"/>
            <a:ext cx="5770856" cy="762000"/>
          </a:xfrm>
        </p:spPr>
        <p:txBody>
          <a:bodyPr>
            <a:normAutofit/>
          </a:bodyPr>
          <a:lstStyle/>
          <a:p>
            <a:r>
              <a:rPr lang="en-US" dirty="0" smtClean="0"/>
              <a:t>SHRI. GOVARDHAN KADAM</a:t>
            </a:r>
          </a:p>
        </p:txBody>
      </p:sp>
      <p:sp>
        <p:nvSpPr>
          <p:cNvPr id="3" name="Text Placeholder 2"/>
          <p:cNvSpPr>
            <a:spLocks noGrp="1"/>
          </p:cNvSpPr>
          <p:nvPr>
            <p:ph type="body" idx="2"/>
          </p:nvPr>
        </p:nvSpPr>
        <p:spPr>
          <a:xfrm>
            <a:off x="533400" y="1107561"/>
            <a:ext cx="8361656" cy="416440"/>
          </a:xfrm>
        </p:spPr>
        <p:txBody>
          <a:bodyPr>
            <a:normAutofit/>
          </a:bodyPr>
          <a:lstStyle/>
          <a:p>
            <a:r>
              <a:rPr lang="en-US" sz="1800" b="1" dirty="0" smtClean="0">
                <a:latin typeface="Cambria" pitchFamily="18" charset="0"/>
              </a:rPr>
              <a:t>DAILY CONSUMPTION OF WATER: </a:t>
            </a:r>
            <a:r>
              <a:rPr lang="en-US" sz="1800" b="1" dirty="0" smtClean="0">
                <a:solidFill>
                  <a:srgbClr val="FFFF00"/>
                </a:solidFill>
                <a:latin typeface="Cambria" pitchFamily="18" charset="0"/>
              </a:rPr>
              <a:t>2 LAKH LITRES</a:t>
            </a:r>
            <a:endParaRPr lang="en-US" sz="1800" b="1" dirty="0">
              <a:solidFill>
                <a:srgbClr val="FFFF00"/>
              </a:solidFill>
              <a:latin typeface="Cambria" pitchFamily="18" charset="0"/>
            </a:endParaRPr>
          </a:p>
        </p:txBody>
      </p:sp>
      <p:sp>
        <p:nvSpPr>
          <p:cNvPr id="6" name="TextBox 5"/>
          <p:cNvSpPr txBox="1"/>
          <p:nvPr/>
        </p:nvSpPr>
        <p:spPr>
          <a:xfrm>
            <a:off x="0" y="5181600"/>
            <a:ext cx="5257800" cy="784830"/>
          </a:xfrm>
          <a:prstGeom prst="rect">
            <a:avLst/>
          </a:prstGeom>
          <a:noFill/>
        </p:spPr>
        <p:txBody>
          <a:bodyPr wrap="square" rtlCol="0">
            <a:spAutoFit/>
          </a:bodyPr>
          <a:lstStyle/>
          <a:p>
            <a:pPr algn="ctr"/>
            <a:r>
              <a:rPr lang="en-US" sz="1500" b="1" dirty="0" smtClean="0">
                <a:latin typeface="Cambria" pitchFamily="18" charset="0"/>
              </a:rPr>
              <a:t>POMOGRANATE CULTIVATION AT SHRI. GOVARDHAN KADAM’S FARM </a:t>
            </a:r>
            <a:r>
              <a:rPr lang="en-US" sz="1500" b="1" cap="all" dirty="0" smtClean="0">
                <a:latin typeface="Cambria" pitchFamily="18" charset="0"/>
              </a:rPr>
              <a:t>AT MANJARSUMBHA,  POST JEUR Tal. &amp; Dist. Ahmednagar</a:t>
            </a:r>
            <a:r>
              <a:rPr lang="en-US" sz="1500" b="1" dirty="0" smtClean="0">
                <a:latin typeface="Cambria" pitchFamily="18" charset="0"/>
              </a:rPr>
              <a:t> </a:t>
            </a:r>
            <a:endParaRPr lang="en-US" sz="1500" dirty="0">
              <a:latin typeface="Cambria" pitchFamily="18" charset="0"/>
            </a:endParaRPr>
          </a:p>
        </p:txBody>
      </p:sp>
      <p:sp>
        <p:nvSpPr>
          <p:cNvPr id="8" name="TextBox 7"/>
          <p:cNvSpPr txBox="1"/>
          <p:nvPr/>
        </p:nvSpPr>
        <p:spPr>
          <a:xfrm>
            <a:off x="5562600" y="1676401"/>
            <a:ext cx="3352800" cy="2862322"/>
          </a:xfrm>
          <a:prstGeom prst="rect">
            <a:avLst/>
          </a:prstGeom>
          <a:noFill/>
        </p:spPr>
        <p:txBody>
          <a:bodyPr wrap="square" rtlCol="0">
            <a:spAutoFit/>
          </a:bodyPr>
          <a:lstStyle/>
          <a:p>
            <a:r>
              <a:rPr lang="en-US" b="1" dirty="0" smtClean="0">
                <a:latin typeface="Cambria" pitchFamily="18" charset="0"/>
              </a:rPr>
              <a:t>SOURCE OF WATER TO FILL THE FARM POND: </a:t>
            </a:r>
            <a:r>
              <a:rPr lang="en-US" b="1" dirty="0" smtClean="0">
                <a:solidFill>
                  <a:srgbClr val="FFFF00"/>
                </a:solidFill>
                <a:latin typeface="Cambria" pitchFamily="18" charset="0"/>
              </a:rPr>
              <a:t>WELL &amp;  BORE WELL.</a:t>
            </a:r>
          </a:p>
          <a:p>
            <a:endParaRPr lang="en-US" b="1" dirty="0" smtClean="0">
              <a:solidFill>
                <a:srgbClr val="FFFF00"/>
              </a:solidFill>
              <a:latin typeface="Cambria" pitchFamily="18" charset="0"/>
            </a:endParaRPr>
          </a:p>
          <a:p>
            <a:r>
              <a:rPr lang="en-US" b="1" dirty="0" smtClean="0">
                <a:solidFill>
                  <a:schemeClr val="accent5">
                    <a:lumMod val="60000"/>
                    <a:lumOff val="40000"/>
                  </a:schemeClr>
                </a:solidFill>
                <a:latin typeface="Cambria" pitchFamily="18" charset="0"/>
              </a:rPr>
              <a:t>DURING SUMMER: </a:t>
            </a:r>
            <a:r>
              <a:rPr lang="en-US" b="1" dirty="0" smtClean="0">
                <a:solidFill>
                  <a:srgbClr val="FFFF00"/>
                </a:solidFill>
                <a:latin typeface="Cambria" pitchFamily="18" charset="0"/>
              </a:rPr>
              <a:t>TANKER.</a:t>
            </a: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ADDITIONAL BENEFITS &amp; GAINS DUE TO FARM POND:</a:t>
            </a:r>
          </a:p>
          <a:p>
            <a:r>
              <a:rPr lang="en-US" b="1" dirty="0" smtClean="0">
                <a:solidFill>
                  <a:srgbClr val="FFFF00"/>
                </a:solidFill>
                <a:latin typeface="Cambria" pitchFamily="18" charset="0"/>
              </a:rPr>
              <a:t>HORTICULTURE PLANTATION INCREASED.</a:t>
            </a:r>
            <a:endParaRPr lang="en-US" b="1" dirty="0">
              <a:solidFill>
                <a:schemeClr val="accent5">
                  <a:lumMod val="60000"/>
                  <a:lumOff val="40000"/>
                </a:schemeClr>
              </a:solidFill>
              <a:latin typeface="Cambria" pitchFamily="18" charset="0"/>
            </a:endParaRPr>
          </a:p>
        </p:txBody>
      </p:sp>
      <p:pic>
        <p:nvPicPr>
          <p:cNvPr id="11" name="Picture 10" descr="C:\Documents and Settings\admin\Desktop\NCPH Visit 021.jpg"/>
          <p:cNvPicPr/>
          <p:nvPr/>
        </p:nvPicPr>
        <p:blipFill>
          <a:blip r:embed="rId2" cstate="print"/>
          <a:srcRect/>
          <a:stretch>
            <a:fillRect/>
          </a:stretch>
        </p:blipFill>
        <p:spPr bwMode="auto">
          <a:xfrm>
            <a:off x="228600" y="1676401"/>
            <a:ext cx="5257800" cy="3200400"/>
          </a:xfrm>
          <a:prstGeom prst="rect">
            <a:avLst/>
          </a:prstGeom>
          <a:noFill/>
          <a:ln w="9525">
            <a:solidFill>
              <a:srgbClr val="66FF33"/>
            </a:solidFill>
            <a:miter lim="800000"/>
            <a:headEnd/>
            <a:tailEnd/>
          </a:ln>
        </p:spPr>
      </p:pic>
    </p:spTree>
  </p:cSld>
  <p:clrMapOvr>
    <a:masterClrMapping/>
  </p:clrMapOvr>
  <p:transition advTm="5000">
    <p:wedg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SHRI. GOVARDHAN KADAM</a:t>
            </a:r>
            <a:endParaRPr lang="en-US" dirty="0"/>
          </a:p>
        </p:txBody>
      </p:sp>
      <p:sp>
        <p:nvSpPr>
          <p:cNvPr id="3" name="Text Placeholder 2"/>
          <p:cNvSpPr>
            <a:spLocks noGrp="1"/>
          </p:cNvSpPr>
          <p:nvPr>
            <p:ph type="body" idx="2"/>
          </p:nvPr>
        </p:nvSpPr>
        <p:spPr>
          <a:xfrm>
            <a:off x="228600" y="1107561"/>
            <a:ext cx="8763000" cy="873640"/>
          </a:xfrm>
        </p:spPr>
        <p:txBody>
          <a:bodyPr>
            <a:normAutofit/>
          </a:bodyPr>
          <a:lstStyle/>
          <a:p>
            <a:pPr algn="l"/>
            <a:r>
              <a:rPr lang="en-US" sz="1800" b="1" u="sng" dirty="0" smtClean="0">
                <a:solidFill>
                  <a:srgbClr val="FFC000"/>
                </a:solidFill>
                <a:latin typeface="Cambria" pitchFamily="18" charset="0"/>
              </a:rPr>
              <a:t>OBSERVATIONS OF THE PERSONAL MEETING WITH THE FARMER ON 21</a:t>
            </a:r>
            <a:r>
              <a:rPr lang="en-US" sz="1800" b="1" u="sng" baseline="30000" dirty="0" smtClean="0">
                <a:solidFill>
                  <a:srgbClr val="FFC000"/>
                </a:solidFill>
                <a:latin typeface="Cambria" pitchFamily="18" charset="0"/>
              </a:rPr>
              <a:t>ST</a:t>
            </a:r>
            <a:r>
              <a:rPr lang="en-US" sz="1800" b="1" u="sng" dirty="0" smtClean="0">
                <a:solidFill>
                  <a:srgbClr val="FFC000"/>
                </a:solidFill>
                <a:latin typeface="Cambria" pitchFamily="18" charset="0"/>
              </a:rPr>
              <a:t> NOV, 2012 AT THE FARMERS FARM</a:t>
            </a:r>
            <a:endParaRPr lang="en-US" sz="1800" b="1" u="sng" dirty="0">
              <a:solidFill>
                <a:srgbClr val="FFC000"/>
              </a:solidFill>
              <a:latin typeface="Cambria" pitchFamily="18" charset="0"/>
            </a:endParaRPr>
          </a:p>
        </p:txBody>
      </p:sp>
      <p:sp>
        <p:nvSpPr>
          <p:cNvPr id="7" name="TextBox 6"/>
          <p:cNvSpPr txBox="1"/>
          <p:nvPr/>
        </p:nvSpPr>
        <p:spPr>
          <a:xfrm>
            <a:off x="0" y="5715000"/>
            <a:ext cx="5029200" cy="784830"/>
          </a:xfrm>
          <a:prstGeom prst="rect">
            <a:avLst/>
          </a:prstGeom>
          <a:noFill/>
        </p:spPr>
        <p:txBody>
          <a:bodyPr wrap="square" rtlCol="0">
            <a:spAutoFit/>
          </a:bodyPr>
          <a:lstStyle/>
          <a:p>
            <a:pPr algn="ctr"/>
            <a:r>
              <a:rPr lang="en-US" sz="1500" b="1" dirty="0" smtClean="0">
                <a:latin typeface="Cambria" pitchFamily="18" charset="0"/>
              </a:rPr>
              <a:t>SHRI GOVARDHAN KADAM’S FARM POND , </a:t>
            </a:r>
            <a:r>
              <a:rPr lang="en-US" sz="1500" b="1" cap="all" dirty="0" smtClean="0">
                <a:latin typeface="Cambria" pitchFamily="18" charset="0"/>
              </a:rPr>
              <a:t>AT MANJARSUMBHA,  POST JEUR Tal. &amp; Dist. Ahmednagar</a:t>
            </a:r>
            <a:r>
              <a:rPr lang="en-US" sz="1500" b="1" dirty="0" smtClean="0">
                <a:latin typeface="Cambria" pitchFamily="18" charset="0"/>
              </a:rPr>
              <a:t> </a:t>
            </a:r>
            <a:endParaRPr lang="en-US" dirty="0"/>
          </a:p>
        </p:txBody>
      </p:sp>
      <p:sp>
        <p:nvSpPr>
          <p:cNvPr id="8" name="TextBox 7"/>
          <p:cNvSpPr txBox="1"/>
          <p:nvPr/>
        </p:nvSpPr>
        <p:spPr>
          <a:xfrm>
            <a:off x="5181600" y="2286000"/>
            <a:ext cx="3657600" cy="369332"/>
          </a:xfrm>
          <a:prstGeom prst="rect">
            <a:avLst/>
          </a:prstGeom>
          <a:noFill/>
        </p:spPr>
        <p:txBody>
          <a:bodyPr wrap="square" rtlCol="0">
            <a:spAutoFit/>
          </a:bodyPr>
          <a:lstStyle/>
          <a:p>
            <a:endParaRPr lang="en-US" dirty="0"/>
          </a:p>
        </p:txBody>
      </p:sp>
      <p:sp>
        <p:nvSpPr>
          <p:cNvPr id="10" name="TextBox 9"/>
          <p:cNvSpPr txBox="1"/>
          <p:nvPr/>
        </p:nvSpPr>
        <p:spPr>
          <a:xfrm>
            <a:off x="5181600" y="1905001"/>
            <a:ext cx="3810000" cy="4639732"/>
          </a:xfrm>
          <a:prstGeom prst="rect">
            <a:avLst/>
          </a:prstGeom>
          <a:noFill/>
        </p:spPr>
        <p:txBody>
          <a:bodyPr wrap="square" rtlCol="0">
            <a:spAutoFit/>
          </a:bodyPr>
          <a:lstStyle/>
          <a:p>
            <a:r>
              <a:rPr lang="en-US" b="1" dirty="0" smtClean="0">
                <a:solidFill>
                  <a:schemeClr val="accent5">
                    <a:lumMod val="60000"/>
                    <a:lumOff val="40000"/>
                  </a:schemeClr>
                </a:solidFill>
                <a:latin typeface="Cambria" pitchFamily="18" charset="0"/>
              </a:rPr>
              <a:t>AFTER FEBRUARY EVERY YEAR THERE WAS NO WATER AVAILABLE IN WELLS &amp; BOREWELLS, THERE WOULD BE NO WATER FOR HIS HORTICULTURE CULTIVATION.</a:t>
            </a: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AFTER CONSTRUCTION OF FARM POND IN 2007 HIS HORTICULTURE CULTIVATION HAS INCREASED.</a:t>
            </a:r>
          </a:p>
          <a:p>
            <a:endParaRPr lang="en-US" b="1" dirty="0" smtClean="0">
              <a:solidFill>
                <a:schemeClr val="accent5">
                  <a:lumMod val="60000"/>
                  <a:lumOff val="40000"/>
                </a:schemeClr>
              </a:solidFill>
              <a:latin typeface="Cambria" pitchFamily="18" charset="0"/>
            </a:endParaRPr>
          </a:p>
          <a:p>
            <a:r>
              <a:rPr lang="en-US" b="1" dirty="0" smtClean="0">
                <a:solidFill>
                  <a:schemeClr val="accent5">
                    <a:lumMod val="60000"/>
                    <a:lumOff val="40000"/>
                  </a:schemeClr>
                </a:solidFill>
                <a:latin typeface="Cambria" pitchFamily="18" charset="0"/>
              </a:rPr>
              <a:t>HIS FINANCIAL STATUS HAS IMPROVED  &amp; HAS PURCHASED ADDITIONAL LAND, HAS DONE NEW DEVELOPMENTS IN OLD LAND.</a:t>
            </a:r>
            <a:endParaRPr lang="en-US" b="1" dirty="0">
              <a:solidFill>
                <a:schemeClr val="accent5">
                  <a:lumMod val="60000"/>
                  <a:lumOff val="40000"/>
                </a:schemeClr>
              </a:solidFill>
              <a:latin typeface="Cambria" pitchFamily="18" charset="0"/>
            </a:endParaRPr>
          </a:p>
        </p:txBody>
      </p:sp>
      <p:pic>
        <p:nvPicPr>
          <p:cNvPr id="9" name="Picture 8" descr="C:\Documents and Settings\admin\Desktop\NCPH Visit 018.jpg"/>
          <p:cNvPicPr/>
          <p:nvPr/>
        </p:nvPicPr>
        <p:blipFill>
          <a:blip r:embed="rId2" cstate="print"/>
          <a:srcRect/>
          <a:stretch>
            <a:fillRect/>
          </a:stretch>
        </p:blipFill>
        <p:spPr bwMode="auto">
          <a:xfrm>
            <a:off x="228600" y="1905001"/>
            <a:ext cx="4876800" cy="3733800"/>
          </a:xfrm>
          <a:prstGeom prst="rect">
            <a:avLst/>
          </a:prstGeom>
          <a:noFill/>
          <a:ln w="9525">
            <a:solidFill>
              <a:srgbClr val="66FF33"/>
            </a:solidFill>
            <a:miter lim="800000"/>
            <a:headEnd/>
            <a:tailEnd/>
          </a:ln>
        </p:spPr>
      </p:pic>
    </p:spTree>
  </p:cSld>
  <p:clrMapOvr>
    <a:masterClrMapping/>
  </p:clrMapOvr>
  <p:transition advTm="5000">
    <p:wedg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458200" cy="923330"/>
          </a:xfrm>
          <a:prstGeom prst="rect">
            <a:avLst/>
          </a:prstGeom>
          <a:noFill/>
        </p:spPr>
        <p:txBody>
          <a:bodyPr wrap="square" rtlCol="0">
            <a:spAutoFit/>
          </a:bodyPr>
          <a:lstStyle/>
          <a:p>
            <a:pPr algn="ctr"/>
            <a:r>
              <a:rPr lang="en-US" b="1" u="sng" dirty="0" smtClean="0">
                <a:solidFill>
                  <a:srgbClr val="92D050"/>
                </a:solidFill>
              </a:rPr>
              <a:t>TEXEL REINFORCED HDPE GEOMEMBRANE HAS QUALIFIED THE VIGOROUS EVALUATIONS, BEFORE RECOMMENDED FOR USE BY FOLLOWING CONSULTANTS.</a:t>
            </a:r>
            <a:endParaRPr lang="en-US" b="1" u="sng" dirty="0">
              <a:solidFill>
                <a:srgbClr val="92D050"/>
              </a:solidFill>
            </a:endParaRPr>
          </a:p>
        </p:txBody>
      </p:sp>
      <p:sp>
        <p:nvSpPr>
          <p:cNvPr id="3" name="TextBox 2"/>
          <p:cNvSpPr txBox="1"/>
          <p:nvPr/>
        </p:nvSpPr>
        <p:spPr>
          <a:xfrm>
            <a:off x="304800" y="1219200"/>
            <a:ext cx="8534400" cy="4247317"/>
          </a:xfrm>
          <a:prstGeom prst="rect">
            <a:avLst/>
          </a:prstGeom>
          <a:noFill/>
        </p:spPr>
        <p:txBody>
          <a:bodyPr wrap="square" rtlCol="0">
            <a:spAutoFit/>
          </a:bodyPr>
          <a:lstStyle/>
          <a:p>
            <a:pPr marL="342900" indent="-342900">
              <a:buAutoNum type="arabicPeriod"/>
            </a:pPr>
            <a:r>
              <a:rPr lang="en-US" b="1" dirty="0" smtClean="0">
                <a:solidFill>
                  <a:schemeClr val="accent5">
                    <a:lumMod val="60000"/>
                    <a:lumOff val="40000"/>
                  </a:schemeClr>
                </a:solidFill>
                <a:latin typeface="Cambria" pitchFamily="18" charset="0"/>
              </a:rPr>
              <a:t>TOYO ENGINEERING INDIA LTD.</a:t>
            </a:r>
          </a:p>
          <a:p>
            <a:pPr marL="342900" indent="-342900">
              <a:buAutoNum type="arabicPeriod"/>
            </a:pPr>
            <a:r>
              <a:rPr lang="en-US" b="1" dirty="0" smtClean="0">
                <a:solidFill>
                  <a:schemeClr val="accent5">
                    <a:lumMod val="60000"/>
                    <a:lumOff val="40000"/>
                  </a:schemeClr>
                </a:solidFill>
                <a:latin typeface="Cambria" pitchFamily="18" charset="0"/>
              </a:rPr>
              <a:t>TATA CONSULTING ENGINEERS</a:t>
            </a:r>
          </a:p>
          <a:p>
            <a:pPr marL="342900" indent="-342900">
              <a:buAutoNum type="arabicPeriod"/>
            </a:pPr>
            <a:r>
              <a:rPr lang="en-US" b="1" dirty="0" smtClean="0">
                <a:solidFill>
                  <a:schemeClr val="accent5">
                    <a:lumMod val="60000"/>
                    <a:lumOff val="40000"/>
                  </a:schemeClr>
                </a:solidFill>
                <a:latin typeface="Cambria" pitchFamily="18" charset="0"/>
              </a:rPr>
              <a:t>GEOSCIENCE INDIA CO. PVT. LTD.</a:t>
            </a:r>
          </a:p>
          <a:p>
            <a:pPr marL="342900" indent="-342900">
              <a:buAutoNum type="arabicPeriod"/>
            </a:pPr>
            <a:r>
              <a:rPr lang="en-US" b="1" dirty="0" smtClean="0">
                <a:solidFill>
                  <a:schemeClr val="accent5">
                    <a:lumMod val="60000"/>
                    <a:lumOff val="40000"/>
                  </a:schemeClr>
                </a:solidFill>
                <a:latin typeface="Cambria" pitchFamily="18" charset="0"/>
              </a:rPr>
              <a:t>LURGI INDIA CO. PVT. LTD.</a:t>
            </a:r>
          </a:p>
          <a:p>
            <a:pPr marL="342900" indent="-342900">
              <a:buAutoNum type="arabicPeriod"/>
            </a:pPr>
            <a:r>
              <a:rPr lang="en-US" b="1" dirty="0" smtClean="0">
                <a:solidFill>
                  <a:schemeClr val="accent5">
                    <a:lumMod val="60000"/>
                    <a:lumOff val="40000"/>
                  </a:schemeClr>
                </a:solidFill>
                <a:latin typeface="Cambria" pitchFamily="18" charset="0"/>
              </a:rPr>
              <a:t>SMPS CONSULTANTS – AHMEDABAD</a:t>
            </a:r>
          </a:p>
          <a:p>
            <a:pPr marL="342900" indent="-342900">
              <a:buAutoNum type="arabicPeriod"/>
            </a:pPr>
            <a:r>
              <a:rPr lang="en-US" b="1" dirty="0" smtClean="0">
                <a:solidFill>
                  <a:schemeClr val="accent5">
                    <a:lumMod val="60000"/>
                    <a:lumOff val="40000"/>
                  </a:schemeClr>
                </a:solidFill>
                <a:latin typeface="Cambria" pitchFamily="18" charset="0"/>
              </a:rPr>
              <a:t>MAHARASHTRA JEEVAN PRADHIKARAN</a:t>
            </a:r>
          </a:p>
          <a:p>
            <a:pPr marL="342900" indent="-342900">
              <a:buAutoNum type="arabicPeriod"/>
            </a:pPr>
            <a:r>
              <a:rPr lang="en-US" b="1" dirty="0" smtClean="0">
                <a:solidFill>
                  <a:schemeClr val="accent5">
                    <a:lumMod val="60000"/>
                    <a:lumOff val="40000"/>
                  </a:schemeClr>
                </a:solidFill>
                <a:latin typeface="Cambria" pitchFamily="18" charset="0"/>
              </a:rPr>
              <a:t>KIRLOSKAR CONSULTANTS LTD.</a:t>
            </a:r>
          </a:p>
          <a:p>
            <a:pPr marL="342900" indent="-342900">
              <a:buAutoNum type="arabicPeriod"/>
            </a:pPr>
            <a:r>
              <a:rPr lang="en-US" b="1" dirty="0" smtClean="0">
                <a:solidFill>
                  <a:schemeClr val="accent5">
                    <a:lumMod val="60000"/>
                    <a:lumOff val="40000"/>
                  </a:schemeClr>
                </a:solidFill>
                <a:latin typeface="Cambria" pitchFamily="18" charset="0"/>
              </a:rPr>
              <a:t>M.N. DASTUR &amp; CO. LTD. CHENNAI.</a:t>
            </a:r>
          </a:p>
          <a:p>
            <a:pPr marL="342900" indent="-342900">
              <a:buAutoNum type="arabicPeriod"/>
            </a:pPr>
            <a:r>
              <a:rPr lang="en-US" b="1" dirty="0" smtClean="0">
                <a:solidFill>
                  <a:schemeClr val="accent5">
                    <a:lumMod val="60000"/>
                    <a:lumOff val="40000"/>
                  </a:schemeClr>
                </a:solidFill>
                <a:latin typeface="Cambria" pitchFamily="18" charset="0"/>
              </a:rPr>
              <a:t>G.C.OAK &amp; ASSOCIATES MUMBAI.</a:t>
            </a:r>
          </a:p>
          <a:p>
            <a:pPr marL="342900" indent="-342900">
              <a:buAutoNum type="arabicPeriod"/>
            </a:pPr>
            <a:r>
              <a:rPr lang="en-US" b="1" dirty="0" smtClean="0">
                <a:solidFill>
                  <a:schemeClr val="accent5">
                    <a:lumMod val="60000"/>
                    <a:lumOff val="40000"/>
                  </a:schemeClr>
                </a:solidFill>
                <a:latin typeface="Cambria" pitchFamily="18" charset="0"/>
              </a:rPr>
              <a:t> STUP CONSULTANTS P. LTD. BANGALORE.</a:t>
            </a:r>
          </a:p>
          <a:p>
            <a:pPr marL="342900" indent="-342900">
              <a:buAutoNum type="arabicPeriod"/>
            </a:pPr>
            <a:r>
              <a:rPr lang="en-US" b="1" dirty="0" smtClean="0">
                <a:solidFill>
                  <a:schemeClr val="accent5">
                    <a:lumMod val="60000"/>
                    <a:lumOff val="40000"/>
                  </a:schemeClr>
                </a:solidFill>
                <a:latin typeface="Cambria" pitchFamily="18" charset="0"/>
              </a:rPr>
              <a:t> CICON KALYAN.</a:t>
            </a:r>
          </a:p>
          <a:p>
            <a:pPr marL="342900" indent="-342900">
              <a:buAutoNum type="arabicPeriod"/>
            </a:pPr>
            <a:r>
              <a:rPr lang="en-US" b="1" dirty="0" smtClean="0">
                <a:solidFill>
                  <a:schemeClr val="accent5">
                    <a:lumMod val="60000"/>
                    <a:lumOff val="40000"/>
                  </a:schemeClr>
                </a:solidFill>
                <a:latin typeface="Cambria" pitchFamily="18" charset="0"/>
              </a:rPr>
              <a:t> U.P.JAL NIGAM LUCKNOW.</a:t>
            </a:r>
          </a:p>
          <a:p>
            <a:pPr marL="342900" indent="-342900">
              <a:buAutoNum type="arabicPeriod"/>
            </a:pPr>
            <a:r>
              <a:rPr lang="en-US" b="1" dirty="0" smtClean="0">
                <a:solidFill>
                  <a:schemeClr val="accent5">
                    <a:lumMod val="60000"/>
                    <a:lumOff val="40000"/>
                  </a:schemeClr>
                </a:solidFill>
                <a:latin typeface="Cambria" pitchFamily="18" charset="0"/>
              </a:rPr>
              <a:t> KVAERNER POWER GAS (I) LTD.</a:t>
            </a:r>
          </a:p>
          <a:p>
            <a:pPr marL="342900" indent="-342900">
              <a:buAutoNum type="arabicPeriod"/>
            </a:pPr>
            <a:r>
              <a:rPr lang="en-US" b="1" dirty="0" smtClean="0">
                <a:solidFill>
                  <a:schemeClr val="accent5">
                    <a:lumMod val="60000"/>
                    <a:lumOff val="40000"/>
                  </a:schemeClr>
                </a:solidFill>
                <a:latin typeface="Cambria" pitchFamily="18" charset="0"/>
              </a:rPr>
              <a:t> NTPC LTD. ENGG. DIVISION.</a:t>
            </a:r>
          </a:p>
          <a:p>
            <a:pPr marL="342900" indent="-342900">
              <a:buAutoNum type="arabicPeriod"/>
            </a:pPr>
            <a:r>
              <a:rPr lang="en-US" b="1" dirty="0" smtClean="0">
                <a:solidFill>
                  <a:schemeClr val="accent5">
                    <a:lumMod val="60000"/>
                    <a:lumOff val="40000"/>
                  </a:schemeClr>
                </a:solidFill>
                <a:latin typeface="Cambria" pitchFamily="18" charset="0"/>
              </a:rPr>
              <a:t> CONSULTING ENGINEERS SERVICES (INDIA) PVT. LTD.</a:t>
            </a:r>
            <a:endParaRPr lang="en-US" b="1" dirty="0">
              <a:solidFill>
                <a:schemeClr val="accent5">
                  <a:lumMod val="60000"/>
                  <a:lumOff val="40000"/>
                </a:schemeClr>
              </a:solidFill>
              <a:latin typeface="Cambria" pitchFamily="18" charset="0"/>
            </a:endParaRPr>
          </a:p>
        </p:txBody>
      </p:sp>
    </p:spTree>
  </p:cSld>
  <p:clrMapOvr>
    <a:masterClrMapping/>
  </p:clrMapOvr>
  <p:transition advTm="5000">
    <p:wedg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57200" y="1066800"/>
          <a:ext cx="8229600" cy="5435600"/>
        </p:xfrm>
        <a:graphic>
          <a:graphicData uri="http://schemas.openxmlformats.org/drawingml/2006/table">
            <a:tbl>
              <a:tblPr firstRow="1" bandRow="1">
                <a:tableStyleId>{5C22544A-7EE6-4342-B048-85BDC9FD1C3A}</a:tableStyleId>
              </a:tblPr>
              <a:tblGrid>
                <a:gridCol w="2278966"/>
                <a:gridCol w="5950634"/>
              </a:tblGrid>
              <a:tr h="370840">
                <a:tc>
                  <a:txBody>
                    <a:bodyPr/>
                    <a:lstStyle/>
                    <a:p>
                      <a:r>
                        <a:rPr lang="en-US" dirty="0" smtClean="0"/>
                        <a:t>APPLICATION</a:t>
                      </a:r>
                      <a:endParaRPr lang="en-US" dirty="0"/>
                    </a:p>
                  </a:txBody>
                  <a:tcPr/>
                </a:tc>
                <a:tc>
                  <a:txBody>
                    <a:bodyPr/>
                    <a:lstStyle/>
                    <a:p>
                      <a:r>
                        <a:rPr lang="en-US" dirty="0" smtClean="0"/>
                        <a:t>NAME</a:t>
                      </a:r>
                      <a:r>
                        <a:rPr lang="en-US" baseline="0" dirty="0" smtClean="0"/>
                        <a:t> OF THE OWNER</a:t>
                      </a:r>
                      <a:endParaRPr lang="en-US" dirty="0"/>
                    </a:p>
                  </a:txBody>
                  <a:tcPr/>
                </a:tc>
              </a:tr>
              <a:tr h="370840">
                <a:tc>
                  <a:txBody>
                    <a:bodyPr/>
                    <a:lstStyle/>
                    <a:p>
                      <a:r>
                        <a:rPr lang="en-US" sz="1200" b="1" dirty="0" smtClean="0"/>
                        <a:t>BALANCING</a:t>
                      </a:r>
                      <a:r>
                        <a:rPr lang="en-US" sz="1200" b="1" baseline="0" dirty="0" smtClean="0"/>
                        <a:t> RESERVOIR</a:t>
                      </a:r>
                      <a:endParaRPr lang="en-US" sz="1200" b="1" dirty="0"/>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1" i="0" u="none" strike="noStrike" cap="all" baseline="0" dirty="0">
                          <a:solidFill>
                            <a:srgbClr val="000000"/>
                          </a:solidFill>
                          <a:latin typeface="Cambria" pitchFamily="18" charset="0"/>
                        </a:rPr>
                        <a:t>Southern Iron &amp; Steel Co</a:t>
                      </a:r>
                      <a:r>
                        <a:rPr lang="en-US" sz="1200" b="1" i="0" u="none" strike="noStrike" cap="all" baseline="0" dirty="0" smtClean="0">
                          <a:solidFill>
                            <a:srgbClr val="000000"/>
                          </a:solidFill>
                          <a:latin typeface="Cambria" pitchFamily="18" charset="0"/>
                        </a:rPr>
                        <a:t>. Ltd. (Pig Iron Project). Salem (Tamil Nadu).</a:t>
                      </a:r>
                    </a:p>
                  </a:txBody>
                  <a:tcPr marL="9525" marR="9525" marT="9525" marB="0" anchor="ctr"/>
                </a:tc>
              </a:tr>
              <a:tr h="370840">
                <a:tc>
                  <a:txBody>
                    <a:bodyPr/>
                    <a:lstStyle/>
                    <a:p>
                      <a:r>
                        <a:rPr lang="en-US" sz="1200" b="1" dirty="0" smtClean="0"/>
                        <a:t>BALANCING</a:t>
                      </a:r>
                      <a:r>
                        <a:rPr lang="en-US" sz="1200" b="1" baseline="0" dirty="0" smtClean="0"/>
                        <a:t> RESERVOIR</a:t>
                      </a:r>
                      <a:endParaRPr lang="en-US" sz="1200" b="1" dirty="0"/>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1" i="0" u="none" strike="noStrike" cap="all" baseline="0" dirty="0">
                          <a:solidFill>
                            <a:srgbClr val="000000"/>
                          </a:solidFill>
                          <a:latin typeface="Cambria" pitchFamily="18" charset="0"/>
                        </a:rPr>
                        <a:t>Steel Authority of India </a:t>
                      </a:r>
                      <a:r>
                        <a:rPr lang="en-US" sz="1200" b="1" i="0" u="none" strike="noStrike" cap="all" baseline="0" dirty="0" smtClean="0">
                          <a:solidFill>
                            <a:srgbClr val="000000"/>
                          </a:solidFill>
                          <a:latin typeface="Cambria" pitchFamily="18" charset="0"/>
                        </a:rPr>
                        <a:t>Ltd (Salem Steel Plant ) Phase III (TAMIL Nadu)</a:t>
                      </a:r>
                    </a:p>
                  </a:txBody>
                  <a:tcPr marL="9525" marR="9525" marT="9525" marB="0" anchor="ctr"/>
                </a:tc>
              </a:tr>
              <a:tr h="370840">
                <a:tc>
                  <a:txBody>
                    <a:bodyPr/>
                    <a:lstStyle/>
                    <a:p>
                      <a:r>
                        <a:rPr lang="en-US" sz="1200" b="1" dirty="0" smtClean="0"/>
                        <a:t>UNDERGROUND FIRE FIGHTING TANK</a:t>
                      </a:r>
                      <a:endParaRPr lang="en-US" sz="1200" b="1" dirty="0"/>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1" i="0" u="none" strike="noStrike" cap="all" baseline="0" dirty="0">
                          <a:solidFill>
                            <a:srgbClr val="000000"/>
                          </a:solidFill>
                          <a:latin typeface="Arial"/>
                        </a:rPr>
                        <a:t>Aegis Chemical Inds. Ltd</a:t>
                      </a:r>
                      <a:r>
                        <a:rPr lang="en-US" sz="1200" b="1" i="0" u="none" strike="noStrike" cap="all" baseline="0" dirty="0" smtClean="0">
                          <a:solidFill>
                            <a:srgbClr val="000000"/>
                          </a:solidFill>
                          <a:latin typeface="Arial"/>
                        </a:rPr>
                        <a:t>, Trombay, Mumbai. (Maharashtra.)</a:t>
                      </a:r>
                    </a:p>
                  </a:txBody>
                  <a:tcPr marL="9525" marR="9525" marT="9525" marB="0" anchor="ctr"/>
                </a:tc>
              </a:tr>
              <a:tr h="370840">
                <a:tc>
                  <a:txBody>
                    <a:bodyPr/>
                    <a:lstStyle/>
                    <a:p>
                      <a:r>
                        <a:rPr lang="en-US" sz="1200" b="1" dirty="0" smtClean="0"/>
                        <a:t>SOLAR EVAPORATION POND</a:t>
                      </a:r>
                      <a:endParaRPr lang="en-US" sz="1200" b="1" dirty="0"/>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1" i="0" u="none" strike="noStrike" cap="all" baseline="0" dirty="0">
                          <a:solidFill>
                            <a:srgbClr val="000000"/>
                          </a:solidFill>
                          <a:latin typeface="Arial"/>
                        </a:rPr>
                        <a:t>Orchid Chemicals </a:t>
                      </a:r>
                      <a:r>
                        <a:rPr lang="en-US" sz="1200" b="1" i="0" u="none" strike="noStrike" cap="all" baseline="0" dirty="0" smtClean="0">
                          <a:solidFill>
                            <a:srgbClr val="000000"/>
                          </a:solidFill>
                          <a:latin typeface="Arial"/>
                        </a:rPr>
                        <a:t>&amp; Pharmaceuticals Ltd Chennai. (Tamil Nadu)</a:t>
                      </a:r>
                    </a:p>
                  </a:txBody>
                  <a:tcPr marL="9525" marR="9525" marT="9525" marB="0" anchor="ctr"/>
                </a:tc>
              </a:tr>
              <a:tr h="370840">
                <a:tc>
                  <a:txBody>
                    <a:bodyPr/>
                    <a:lstStyle/>
                    <a:p>
                      <a:r>
                        <a:rPr lang="en-US" sz="1200" b="1" dirty="0" smtClean="0"/>
                        <a:t>CONSTRUCTION OF WATER SUMP</a:t>
                      </a:r>
                      <a:endParaRPr lang="en-US" sz="1200" b="1" dirty="0"/>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1" i="0" u="none" strike="noStrike" cap="all" baseline="0" dirty="0">
                          <a:solidFill>
                            <a:srgbClr val="000000"/>
                          </a:solidFill>
                          <a:latin typeface="Arial"/>
                        </a:rPr>
                        <a:t>Reliance </a:t>
                      </a:r>
                      <a:r>
                        <a:rPr lang="en-US" sz="1200" b="1" i="0" u="none" strike="noStrike" cap="all" baseline="0" dirty="0" smtClean="0">
                          <a:solidFill>
                            <a:srgbClr val="000000"/>
                          </a:solidFill>
                          <a:latin typeface="Arial"/>
                        </a:rPr>
                        <a:t>Industrial Infrastructure Ltd, Jamnagar (Gujarat).</a:t>
                      </a:r>
                    </a:p>
                  </a:txBody>
                  <a:tcPr marL="9525" marR="9525" marT="9525" marB="0" anchor="ctr"/>
                </a:tc>
              </a:tr>
              <a:tr h="370840">
                <a:tc>
                  <a:txBody>
                    <a:bodyPr/>
                    <a:lstStyle/>
                    <a:p>
                      <a:r>
                        <a:rPr lang="en-US" sz="1200" b="1" dirty="0" smtClean="0"/>
                        <a:t>WATER RESERVOIR</a:t>
                      </a:r>
                      <a:endParaRPr lang="en-US" sz="1200" b="1" dirty="0"/>
                    </a:p>
                  </a:txBody>
                  <a:tcPr/>
                </a:tc>
                <a:tc>
                  <a:txBody>
                    <a:bodyPr/>
                    <a:lstStyle/>
                    <a:p>
                      <a:pPr algn="l" fontAlgn="b"/>
                      <a:r>
                        <a:rPr lang="en-US" sz="1200" b="1" i="0" u="none" strike="noStrike" cap="all" baseline="0" dirty="0" smtClean="0">
                          <a:solidFill>
                            <a:srgbClr val="000000"/>
                          </a:solidFill>
                          <a:latin typeface="Arial"/>
                        </a:rPr>
                        <a:t>Terra Agro Technologies Ltd, Udumalpet.(TAMIL NADU)</a:t>
                      </a:r>
                      <a:endParaRPr lang="en-US" sz="1200" b="1" i="0" u="none" strike="noStrike" cap="all" baseline="0" dirty="0">
                        <a:solidFill>
                          <a:srgbClr val="000000"/>
                        </a:solidFill>
                        <a:latin typeface="Arial"/>
                      </a:endParaRPr>
                    </a:p>
                  </a:txBody>
                  <a:tcPr marL="9525" marR="9525" marT="9525" marB="0" anchor="ctr"/>
                </a:tc>
              </a:tr>
              <a:tr h="370840">
                <a:tc>
                  <a:txBody>
                    <a:bodyPr/>
                    <a:lstStyle/>
                    <a:p>
                      <a:r>
                        <a:rPr lang="en-US" sz="1200" b="1" dirty="0" smtClean="0"/>
                        <a:t>RAIN WATER STORAGE POND</a:t>
                      </a:r>
                      <a:endParaRPr lang="en-US" sz="1200" b="1" dirty="0"/>
                    </a:p>
                  </a:txBody>
                  <a:tcPr/>
                </a:tc>
                <a:tc>
                  <a:txBody>
                    <a:bodyPr/>
                    <a:lstStyle/>
                    <a:p>
                      <a:pPr algn="l" fontAlgn="b"/>
                      <a:r>
                        <a:rPr lang="en-US" sz="1200" b="1" i="0" u="none" strike="noStrike" cap="all" baseline="0" dirty="0" smtClean="0">
                          <a:solidFill>
                            <a:srgbClr val="000000"/>
                          </a:solidFill>
                          <a:latin typeface="Arial"/>
                        </a:rPr>
                        <a:t>Kirloskar Toyoda Textile Machinery Ltd, Bangalore.(Karnataka)</a:t>
                      </a:r>
                      <a:endParaRPr lang="en-US" sz="1200" b="1" i="0" u="none" strike="noStrike" cap="all" baseline="0" dirty="0">
                        <a:solidFill>
                          <a:srgbClr val="000000"/>
                        </a:solidFill>
                        <a:latin typeface="Arial"/>
                      </a:endParaRPr>
                    </a:p>
                  </a:txBody>
                  <a:tcPr marL="9525" marR="9525" marT="9525" marB="0" anchor="ctr"/>
                </a:tc>
              </a:tr>
              <a:tr h="370840">
                <a:tc>
                  <a:txBody>
                    <a:bodyPr/>
                    <a:lstStyle/>
                    <a:p>
                      <a:r>
                        <a:rPr lang="en-US" sz="1200" b="1" dirty="0" smtClean="0"/>
                        <a:t>SLUDGE TANK</a:t>
                      </a:r>
                      <a:endParaRPr lang="en-US" sz="1200" b="1" dirty="0"/>
                    </a:p>
                  </a:txBody>
                  <a:tcPr/>
                </a:tc>
                <a:tc>
                  <a:txBody>
                    <a:bodyPr/>
                    <a:lstStyle/>
                    <a:p>
                      <a:pPr algn="l" fontAlgn="b"/>
                      <a:r>
                        <a:rPr lang="en-US" sz="1200" b="1" i="0" u="none" strike="noStrike" cap="all" baseline="0" dirty="0" smtClean="0">
                          <a:solidFill>
                            <a:srgbClr val="000000"/>
                          </a:solidFill>
                          <a:latin typeface="Arial"/>
                        </a:rPr>
                        <a:t>RPG Group - SAE India Ltd Deori, Jabalpur.(M.P)</a:t>
                      </a:r>
                      <a:endParaRPr lang="en-US" sz="1200" b="1" i="0" u="none" strike="noStrike" cap="all" baseline="0" dirty="0">
                        <a:solidFill>
                          <a:srgbClr val="000000"/>
                        </a:solidFill>
                        <a:latin typeface="Arial"/>
                      </a:endParaRPr>
                    </a:p>
                  </a:txBody>
                  <a:tcPr marL="9525" marR="9525" marT="9525" marB="0" anchor="ctr"/>
                </a:tc>
              </a:tr>
              <a:tr h="370840">
                <a:tc>
                  <a:txBody>
                    <a:bodyPr/>
                    <a:lstStyle/>
                    <a:p>
                      <a:r>
                        <a:rPr lang="en-US" sz="1200" b="1" dirty="0" smtClean="0"/>
                        <a:t>ASH POND/ RECTIFICATION OF CLEAR WATER RESERVOIR</a:t>
                      </a:r>
                      <a:endParaRPr lang="en-US" sz="1200" b="1" dirty="0"/>
                    </a:p>
                  </a:txBody>
                  <a:tcPr/>
                </a:tc>
                <a:tc>
                  <a:txBody>
                    <a:bodyPr/>
                    <a:lstStyle/>
                    <a:p>
                      <a:pPr algn="l" fontAlgn="b"/>
                      <a:r>
                        <a:rPr lang="en-US" sz="1200" b="1" i="0" u="none" strike="noStrike" cap="all" baseline="0" dirty="0" smtClean="0">
                          <a:solidFill>
                            <a:srgbClr val="000000"/>
                          </a:solidFill>
                          <a:latin typeface="Arial"/>
                        </a:rPr>
                        <a:t>Hindalco Industries Ltd, Renukoot.(U.P).</a:t>
                      </a:r>
                      <a:endParaRPr lang="en-US" sz="1200" b="1" i="0" u="none" strike="noStrike" cap="all" baseline="0" dirty="0">
                        <a:solidFill>
                          <a:srgbClr val="000000"/>
                        </a:solidFill>
                        <a:latin typeface="Arial"/>
                      </a:endParaRPr>
                    </a:p>
                  </a:txBody>
                  <a:tcPr marL="9525" marR="9525" marT="9525" marB="0" anchor="ctr"/>
                </a:tc>
              </a:tr>
              <a:tr h="370840">
                <a:tc>
                  <a:txBody>
                    <a:bodyPr/>
                    <a:lstStyle/>
                    <a:p>
                      <a:r>
                        <a:rPr lang="en-US" sz="1200" b="1" dirty="0" smtClean="0"/>
                        <a:t>WATER RESERVOIR</a:t>
                      </a:r>
                      <a:endParaRPr lang="en-US" sz="1200" b="1" dirty="0"/>
                    </a:p>
                  </a:txBody>
                  <a:tcPr/>
                </a:tc>
                <a:tc>
                  <a:txBody>
                    <a:bodyPr/>
                    <a:lstStyle/>
                    <a:p>
                      <a:pPr algn="l" fontAlgn="b"/>
                      <a:r>
                        <a:rPr lang="en-US" sz="1200" b="1" i="0" u="none" strike="noStrike" cap="all" baseline="0" dirty="0" smtClean="0">
                          <a:solidFill>
                            <a:srgbClr val="000000"/>
                          </a:solidFill>
                          <a:latin typeface="Arial"/>
                        </a:rPr>
                        <a:t>Mukund Ltd. Hospet Division.</a:t>
                      </a:r>
                      <a:endParaRPr lang="en-US" sz="1200" b="1" i="0" u="none" strike="noStrike" cap="all" baseline="0" dirty="0">
                        <a:solidFill>
                          <a:srgbClr val="000000"/>
                        </a:solidFill>
                        <a:latin typeface="Arial"/>
                      </a:endParaRPr>
                    </a:p>
                  </a:txBody>
                  <a:tcPr marL="9525" marR="9525" marT="9525" marB="0" anchor="ctr"/>
                </a:tc>
              </a:tr>
              <a:tr h="370840">
                <a:tc>
                  <a:txBody>
                    <a:bodyPr/>
                    <a:lstStyle/>
                    <a:p>
                      <a:r>
                        <a:rPr lang="en-US" sz="1200" b="1" dirty="0" smtClean="0"/>
                        <a:t>LEACHING PAD</a:t>
                      </a:r>
                      <a:endParaRPr lang="en-US" sz="1200" b="1" dirty="0"/>
                    </a:p>
                  </a:txBody>
                  <a:tcPr/>
                </a:tc>
                <a:tc>
                  <a:txBody>
                    <a:bodyPr/>
                    <a:lstStyle/>
                    <a:p>
                      <a:pPr algn="l" fontAlgn="b"/>
                      <a:r>
                        <a:rPr lang="en-US" sz="1200" b="1" i="0" u="none" strike="noStrike" cap="all" baseline="0" dirty="0" smtClean="0">
                          <a:solidFill>
                            <a:srgbClr val="000000"/>
                          </a:solidFill>
                          <a:latin typeface="Arial"/>
                        </a:rPr>
                        <a:t>HINDUSTAN ZINC LIMITED, JAGPURA GOLD PROJECT</a:t>
                      </a:r>
                      <a:endParaRPr lang="en-US" sz="1200" b="1" i="0" u="none" strike="noStrike" cap="all" baseline="0" dirty="0">
                        <a:solidFill>
                          <a:srgbClr val="000000"/>
                        </a:solidFill>
                        <a:latin typeface="Arial"/>
                      </a:endParaRPr>
                    </a:p>
                  </a:txBody>
                  <a:tcPr marL="9525" marR="9525" marT="9525" marB="0" anchor="ctr"/>
                </a:tc>
              </a:tr>
              <a:tr h="370840">
                <a:tc>
                  <a:txBody>
                    <a:bodyPr/>
                    <a:lstStyle/>
                    <a:p>
                      <a:r>
                        <a:rPr lang="en-US" sz="1200" b="1" dirty="0" smtClean="0"/>
                        <a:t>WATER RESERVOIR</a:t>
                      </a:r>
                      <a:endParaRPr lang="en-US" sz="1200" b="1" dirty="0"/>
                    </a:p>
                  </a:txBody>
                  <a:tcPr/>
                </a:tc>
                <a:tc>
                  <a:txBody>
                    <a:bodyPr/>
                    <a:lstStyle/>
                    <a:p>
                      <a:pPr algn="l" fontAlgn="b"/>
                      <a:r>
                        <a:rPr lang="en-US" sz="1200" b="1" i="0" u="none" strike="noStrike" cap="all" baseline="0" dirty="0" smtClean="0">
                          <a:solidFill>
                            <a:srgbClr val="000000"/>
                          </a:solidFill>
                          <a:latin typeface="Arial"/>
                        </a:rPr>
                        <a:t>ELF GAS INDIA LIMITED MANAGLORE, KARNATAKA.</a:t>
                      </a:r>
                      <a:endParaRPr lang="en-US" sz="1200" b="1" i="0" u="none" strike="noStrike" cap="all" baseline="0" dirty="0">
                        <a:solidFill>
                          <a:srgbClr val="000000"/>
                        </a:solidFill>
                        <a:latin typeface="Arial"/>
                      </a:endParaRPr>
                    </a:p>
                  </a:txBody>
                  <a:tcPr marL="9525" marR="9525" marT="9525" marB="0" anchor="ctr"/>
                </a:tc>
              </a:tr>
            </a:tbl>
          </a:graphicData>
        </a:graphic>
      </p:graphicFrame>
      <p:sp>
        <p:nvSpPr>
          <p:cNvPr id="4" name="TextBox 3"/>
          <p:cNvSpPr txBox="1"/>
          <p:nvPr/>
        </p:nvSpPr>
        <p:spPr>
          <a:xfrm>
            <a:off x="762000" y="381000"/>
            <a:ext cx="7315200" cy="369332"/>
          </a:xfrm>
          <a:prstGeom prst="rect">
            <a:avLst/>
          </a:prstGeom>
          <a:noFill/>
        </p:spPr>
        <p:txBody>
          <a:bodyPr wrap="square" rtlCol="0">
            <a:spAutoFit/>
          </a:bodyPr>
          <a:lstStyle/>
          <a:p>
            <a:pPr algn="ctr"/>
            <a:r>
              <a:rPr lang="en-US" b="1" u="sng" dirty="0" smtClean="0">
                <a:solidFill>
                  <a:srgbClr val="92D050"/>
                </a:solidFill>
              </a:rPr>
              <a:t>LIST OF OUR PRESTIGIOUS CLIENTS</a:t>
            </a:r>
            <a:endParaRPr lang="en-US" b="1" u="sng" dirty="0">
              <a:solidFill>
                <a:srgbClr val="92D050"/>
              </a:solidFill>
            </a:endParaRPr>
          </a:p>
        </p:txBody>
      </p:sp>
    </p:spTree>
  </p:cSld>
  <p:clrMapOvr>
    <a:masterClrMapping/>
  </p:clrMapOvr>
  <p:transition advTm="5000">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04800"/>
            <a:ext cx="7924800" cy="6401753"/>
          </a:xfrm>
          <a:prstGeom prst="rect">
            <a:avLst/>
          </a:prstGeom>
          <a:noFill/>
        </p:spPr>
        <p:txBody>
          <a:bodyPr wrap="square" rtlCol="0">
            <a:spAutoFit/>
          </a:bodyPr>
          <a:lstStyle/>
          <a:p>
            <a:pPr algn="ctr"/>
            <a:r>
              <a:rPr lang="en-US" sz="3000" b="1" u="sng" dirty="0" smtClean="0">
                <a:solidFill>
                  <a:srgbClr val="92D050"/>
                </a:solidFill>
                <a:latin typeface="Cambria" pitchFamily="18" charset="0"/>
              </a:rPr>
              <a:t>REASONS FOR WATER SHORTAGE</a:t>
            </a:r>
          </a:p>
          <a:p>
            <a:pPr algn="ctr"/>
            <a:endParaRPr lang="en-US" sz="3000" b="1" u="sng" dirty="0" smtClean="0">
              <a:solidFill>
                <a:srgbClr val="FF0000"/>
              </a:solidFill>
              <a:latin typeface="Cambria" pitchFamily="18" charset="0"/>
            </a:endParaRPr>
          </a:p>
          <a:p>
            <a:pPr marL="342900" indent="-342900" algn="just">
              <a:buBlip>
                <a:blip r:embed="rId2"/>
              </a:buBlip>
            </a:pPr>
            <a:r>
              <a:rPr lang="en-US" sz="2500" b="1" dirty="0" smtClean="0">
                <a:solidFill>
                  <a:schemeClr val="tx1">
                    <a:lumMod val="95000"/>
                  </a:schemeClr>
                </a:solidFill>
                <a:latin typeface="Cambria" pitchFamily="18" charset="0"/>
              </a:rPr>
              <a:t>Most of the Rainwater goes waste by run off.</a:t>
            </a:r>
          </a:p>
          <a:p>
            <a:pPr marL="342900" indent="-342900" algn="just">
              <a:buBlip>
                <a:blip r:embed="rId2"/>
              </a:buBlip>
            </a:pPr>
            <a:endParaRPr lang="en-US" sz="2500" b="1" dirty="0" smtClean="0">
              <a:solidFill>
                <a:schemeClr val="tx1">
                  <a:lumMod val="95000"/>
                </a:schemeClr>
              </a:solidFill>
              <a:latin typeface="Cambria" pitchFamily="18" charset="0"/>
            </a:endParaRPr>
          </a:p>
          <a:p>
            <a:pPr marL="342900" indent="-342900" algn="just">
              <a:buBlip>
                <a:blip r:embed="rId2"/>
              </a:buBlip>
            </a:pPr>
            <a:r>
              <a:rPr lang="en-US" sz="2500" b="1" dirty="0" smtClean="0">
                <a:solidFill>
                  <a:schemeClr val="tx1">
                    <a:lumMod val="95000"/>
                  </a:schemeClr>
                </a:solidFill>
                <a:latin typeface="Cambria" pitchFamily="18" charset="0"/>
              </a:rPr>
              <a:t>Vast amount of water is lost through seepage, especially where the soil is gravelly &amp; porous.</a:t>
            </a:r>
            <a:endParaRPr lang="en-US" sz="2500" b="1" dirty="0" smtClean="0">
              <a:solidFill>
                <a:schemeClr val="tx1">
                  <a:lumMod val="95000"/>
                </a:schemeClr>
              </a:solidFill>
            </a:endParaRPr>
          </a:p>
          <a:p>
            <a:pPr marL="342900" indent="-342900" algn="just"/>
            <a:endParaRPr lang="en-US" sz="2500" b="1" dirty="0" smtClean="0">
              <a:solidFill>
                <a:schemeClr val="tx1">
                  <a:lumMod val="95000"/>
                </a:schemeClr>
              </a:solidFill>
              <a:latin typeface="Cambria" pitchFamily="18" charset="0"/>
            </a:endParaRPr>
          </a:p>
          <a:p>
            <a:pPr marL="342900" indent="-342900" algn="just">
              <a:buBlip>
                <a:blip r:embed="rId2"/>
              </a:buBlip>
            </a:pPr>
            <a:r>
              <a:rPr lang="en-US" sz="2500" b="1" dirty="0" smtClean="0">
                <a:solidFill>
                  <a:schemeClr val="tx1">
                    <a:lumMod val="95000"/>
                  </a:schemeClr>
                </a:solidFill>
                <a:latin typeface="Cambria" pitchFamily="18" charset="0"/>
              </a:rPr>
              <a:t>Urban India growing by leaps &amp; bounds has increased the consumption of water.</a:t>
            </a:r>
          </a:p>
          <a:p>
            <a:pPr marL="342900" indent="-342900" algn="just">
              <a:buBlip>
                <a:blip r:embed="rId2"/>
              </a:buBlip>
            </a:pPr>
            <a:endParaRPr lang="en-US" sz="2500" b="1" dirty="0" smtClean="0">
              <a:solidFill>
                <a:schemeClr val="tx1">
                  <a:lumMod val="95000"/>
                </a:schemeClr>
              </a:solidFill>
              <a:latin typeface="Cambria" pitchFamily="18" charset="0"/>
            </a:endParaRPr>
          </a:p>
          <a:p>
            <a:pPr marL="342900" indent="-342900" algn="just">
              <a:buBlip>
                <a:blip r:embed="rId2"/>
              </a:buBlip>
            </a:pPr>
            <a:r>
              <a:rPr lang="en-US" sz="2500" b="1" dirty="0" smtClean="0">
                <a:solidFill>
                  <a:schemeClr val="tx1">
                    <a:lumMod val="95000"/>
                  </a:schemeClr>
                </a:solidFill>
                <a:latin typeface="Cambria" pitchFamily="18" charset="0"/>
              </a:rPr>
              <a:t>Mismanagement of Water Resources.</a:t>
            </a:r>
          </a:p>
          <a:p>
            <a:pPr marL="342900" indent="-342900" algn="just"/>
            <a:endParaRPr lang="en-US" sz="2500" b="1" dirty="0" smtClean="0">
              <a:solidFill>
                <a:schemeClr val="tx1">
                  <a:lumMod val="95000"/>
                </a:schemeClr>
              </a:solidFill>
              <a:latin typeface="Cambria" pitchFamily="18" charset="0"/>
            </a:endParaRPr>
          </a:p>
          <a:p>
            <a:pPr marL="342900" indent="-342900" algn="just">
              <a:buBlip>
                <a:blip r:embed="rId2"/>
              </a:buBlip>
            </a:pPr>
            <a:r>
              <a:rPr lang="en-US" sz="2500" b="1" dirty="0" smtClean="0">
                <a:solidFill>
                  <a:schemeClr val="tx1">
                    <a:lumMod val="95000"/>
                  </a:schemeClr>
                </a:solidFill>
                <a:latin typeface="Cambria" pitchFamily="18" charset="0"/>
              </a:rPr>
              <a:t>70% of water is lost between the storage &amp; usage points.</a:t>
            </a:r>
          </a:p>
          <a:p>
            <a:pPr marL="342900" indent="-342900"/>
            <a:endParaRPr lang="en-US" sz="2500" b="1" dirty="0" smtClean="0">
              <a:solidFill>
                <a:srgbClr val="006600"/>
              </a:solidFill>
              <a:latin typeface="Cambria" pitchFamily="18" charset="0"/>
            </a:endParaRPr>
          </a:p>
        </p:txBody>
      </p:sp>
    </p:spTree>
  </p:cSld>
  <p:clrMapOvr>
    <a:masterClrMapping/>
  </p:clrMapOvr>
  <p:transition advTm="5000">
    <p:wedg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Grp="1" noChangeAspect="1" noChangeArrowheads="1"/>
          </p:cNvPicPr>
          <p:nvPr>
            <p:ph idx="1"/>
          </p:nvPr>
        </p:nvPicPr>
        <p:blipFill>
          <a:blip r:embed="rId2" cstate="print"/>
          <a:srcRect/>
          <a:stretch>
            <a:fillRect/>
          </a:stretch>
        </p:blipFill>
        <p:spPr bwMode="auto">
          <a:xfrm>
            <a:off x="436084" y="304800"/>
            <a:ext cx="8403115" cy="6172200"/>
          </a:xfrm>
          <a:prstGeom prst="rect">
            <a:avLst/>
          </a:prstGeom>
          <a:noFill/>
          <a:ln w="9525">
            <a:noFill/>
            <a:miter lim="800000"/>
            <a:headEnd/>
            <a:tailEnd/>
          </a:ln>
        </p:spPr>
      </p:pic>
    </p:spTree>
  </p:cSld>
  <p:clrMapOvr>
    <a:masterClrMapping/>
  </p:clrMapOvr>
  <p:transition advTm="5000">
    <p:wedg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Grp="1" noChangeAspect="1" noChangeArrowheads="1"/>
          </p:cNvPicPr>
          <p:nvPr>
            <p:ph idx="1"/>
          </p:nvPr>
        </p:nvPicPr>
        <p:blipFill>
          <a:blip r:embed="rId2" cstate="print"/>
          <a:srcRect/>
          <a:stretch>
            <a:fillRect/>
          </a:stretch>
        </p:blipFill>
        <p:spPr bwMode="auto">
          <a:xfrm>
            <a:off x="410163" y="533400"/>
            <a:ext cx="8429037" cy="6095999"/>
          </a:xfrm>
          <a:prstGeom prst="rect">
            <a:avLst/>
          </a:prstGeom>
          <a:noFill/>
          <a:ln w="9525">
            <a:noFill/>
            <a:miter lim="800000"/>
            <a:headEnd/>
            <a:tailEnd/>
          </a:ln>
        </p:spPr>
      </p:pic>
    </p:spTree>
  </p:cSld>
  <p:clrMapOvr>
    <a:masterClrMapping/>
  </p:clrMapOvr>
  <p:transition advTm="5000">
    <p:wedg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500" b="1" cap="all" dirty="0" smtClean="0">
                <a:solidFill>
                  <a:schemeClr val="accent5">
                    <a:lumMod val="60000"/>
                    <a:lumOff val="40000"/>
                  </a:schemeClr>
                </a:solidFill>
              </a:rPr>
              <a:t>FARM POND CONSTRUCTED AT</a:t>
            </a:r>
            <a:r>
              <a:rPr lang="en-US" sz="2500" b="1" u="sng" cap="all" dirty="0" smtClean="0">
                <a:solidFill>
                  <a:schemeClr val="accent5">
                    <a:lumMod val="60000"/>
                    <a:lumOff val="40000"/>
                  </a:schemeClr>
                </a:solidFill>
              </a:rPr>
              <a:t> Mirtola Sri </a:t>
            </a:r>
            <a:r>
              <a:rPr lang="en-US" sz="2500" b="1" u="sng" cap="all" dirty="0" err="1" smtClean="0">
                <a:solidFill>
                  <a:schemeClr val="accent5">
                    <a:lumMod val="60000"/>
                    <a:lumOff val="40000"/>
                  </a:schemeClr>
                </a:solidFill>
              </a:rPr>
              <a:t>Thakurji</a:t>
            </a:r>
            <a:r>
              <a:rPr lang="en-US" sz="2500" b="1" u="sng" cap="all" dirty="0" smtClean="0">
                <a:solidFill>
                  <a:schemeClr val="accent5">
                    <a:lumMod val="60000"/>
                    <a:lumOff val="40000"/>
                  </a:schemeClr>
                </a:solidFill>
              </a:rPr>
              <a:t> Trust Almora Uttar Pradesh Since 1990</a:t>
            </a:r>
            <a:r>
              <a:rPr lang="en-US" sz="2500" b="1" cap="all" dirty="0" smtClean="0">
                <a:solidFill>
                  <a:schemeClr val="accent5">
                    <a:lumMod val="60000"/>
                    <a:lumOff val="40000"/>
                  </a:schemeClr>
                </a:solidFill>
              </a:rPr>
              <a:t> </a:t>
            </a:r>
            <a:endParaRPr lang="en-US" sz="2500" b="1" dirty="0"/>
          </a:p>
        </p:txBody>
      </p:sp>
      <p:pic>
        <p:nvPicPr>
          <p:cNvPr id="4" name="Content Placeholder 3" descr="Pond at Mirtola.jpg"/>
          <p:cNvPicPr>
            <a:picLocks noGrp="1" noChangeAspect="1"/>
          </p:cNvPicPr>
          <p:nvPr>
            <p:ph idx="1"/>
          </p:nvPr>
        </p:nvPicPr>
        <p:blipFill>
          <a:blip r:embed="rId2" cstate="print"/>
          <a:stretch>
            <a:fillRect/>
          </a:stretch>
        </p:blipFill>
        <p:spPr>
          <a:xfrm>
            <a:off x="1600200" y="1600200"/>
            <a:ext cx="6034616" cy="3886200"/>
          </a:xfrm>
        </p:spPr>
      </p:pic>
      <p:sp>
        <p:nvSpPr>
          <p:cNvPr id="5" name="TextBox 4"/>
          <p:cNvSpPr txBox="1"/>
          <p:nvPr/>
        </p:nvSpPr>
        <p:spPr>
          <a:xfrm>
            <a:off x="381000" y="5657671"/>
            <a:ext cx="8382000" cy="923330"/>
          </a:xfrm>
          <a:prstGeom prst="rect">
            <a:avLst/>
          </a:prstGeom>
          <a:noFill/>
        </p:spPr>
        <p:txBody>
          <a:bodyPr wrap="square" rtlCol="0">
            <a:spAutoFit/>
          </a:bodyPr>
          <a:lstStyle/>
          <a:p>
            <a:pPr algn="ctr"/>
            <a:r>
              <a:rPr lang="en-US" b="1" dirty="0" smtClean="0">
                <a:latin typeface="Cambria" pitchFamily="18" charset="0"/>
              </a:rPr>
              <a:t>IT CAN BE CONCLUDED HERE THAT, </a:t>
            </a:r>
            <a:r>
              <a:rPr lang="en-US" b="1" cap="all" dirty="0" smtClean="0">
                <a:latin typeface="Cambria" pitchFamily="18" charset="0"/>
              </a:rPr>
              <a:t>Our </a:t>
            </a:r>
            <a:r>
              <a:rPr lang="en-US" b="1" u="sng" cap="all" dirty="0" smtClean="0">
                <a:solidFill>
                  <a:srgbClr val="FFC000"/>
                </a:solidFill>
                <a:latin typeface="Cambria" pitchFamily="18" charset="0"/>
              </a:rPr>
              <a:t>Texel Reinforced HDPE Geomembrane</a:t>
            </a:r>
            <a:r>
              <a:rPr lang="en-US" b="1" cap="all" dirty="0" smtClean="0">
                <a:latin typeface="Cambria" pitchFamily="18" charset="0"/>
              </a:rPr>
              <a:t> has proved it’s utility by performing beyond expectations</a:t>
            </a:r>
            <a:r>
              <a:rPr lang="en-US" b="1" dirty="0" smtClean="0">
                <a:latin typeface="Cambria" pitchFamily="18" charset="0"/>
              </a:rPr>
              <a:t>.</a:t>
            </a:r>
            <a:endParaRPr lang="en-US" dirty="0"/>
          </a:p>
        </p:txBody>
      </p:sp>
    </p:spTree>
  </p:cSld>
  <p:clrMapOvr>
    <a:masterClrMapping/>
  </p:clrMapOvr>
  <p:transition advTm="5000">
    <p:wedg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914400"/>
            <a:ext cx="7772400" cy="553998"/>
          </a:xfrm>
          <a:prstGeom prst="rect">
            <a:avLst/>
          </a:prstGeom>
          <a:noFill/>
        </p:spPr>
        <p:txBody>
          <a:bodyPr wrap="square" rtlCol="0">
            <a:spAutoFit/>
          </a:bodyPr>
          <a:lstStyle/>
          <a:p>
            <a:pPr algn="ctr"/>
            <a:r>
              <a:rPr lang="en-US" sz="3000" dirty="0" smtClean="0"/>
              <a:t>THANK YOU!</a:t>
            </a:r>
            <a:endParaRPr lang="en-US" sz="3000" dirty="0"/>
          </a:p>
        </p:txBody>
      </p:sp>
      <p:sp>
        <p:nvSpPr>
          <p:cNvPr id="3" name="TextBox 2"/>
          <p:cNvSpPr txBox="1"/>
          <p:nvPr/>
        </p:nvSpPr>
        <p:spPr>
          <a:xfrm>
            <a:off x="304800" y="1524000"/>
            <a:ext cx="8610600" cy="5139869"/>
          </a:xfrm>
          <a:prstGeom prst="rect">
            <a:avLst/>
          </a:prstGeom>
          <a:noFill/>
        </p:spPr>
        <p:txBody>
          <a:bodyPr wrap="square" rtlCol="0">
            <a:spAutoFit/>
          </a:bodyPr>
          <a:lstStyle/>
          <a:p>
            <a:pPr algn="ctr"/>
            <a:r>
              <a:rPr lang="en-US" sz="2000" b="1" u="sng" dirty="0" smtClean="0">
                <a:solidFill>
                  <a:srgbClr val="FFFF00"/>
                </a:solidFill>
              </a:rPr>
              <a:t>Manufacturers</a:t>
            </a:r>
          </a:p>
          <a:p>
            <a:pPr algn="ctr"/>
            <a:r>
              <a:rPr lang="en-US" sz="2800" b="1" u="sng" dirty="0" smtClean="0">
                <a:solidFill>
                  <a:srgbClr val="92D050"/>
                </a:solidFill>
              </a:rPr>
              <a:t>TEXEL INDUSTRIES LIMITED</a:t>
            </a:r>
          </a:p>
          <a:p>
            <a:pPr algn="ctr"/>
            <a:r>
              <a:rPr lang="en-US" b="1" dirty="0" smtClean="0">
                <a:latin typeface="Cambria" pitchFamily="18" charset="0"/>
              </a:rPr>
              <a:t>FACTORY: BLOCK NO. 2106, SANTEJ KHATRAJ ROAD, NEAR SHAH STEEL, VILLAGE SANTEJ – 382 721 TAL. KALOL. (N.G.) DISTGANDHINAGAR, GUJARAT, INDIA.</a:t>
            </a:r>
          </a:p>
          <a:p>
            <a:pPr algn="ctr"/>
            <a:r>
              <a:rPr lang="en-US" b="1" dirty="0" smtClean="0">
                <a:latin typeface="Cambria" pitchFamily="18" charset="0"/>
              </a:rPr>
              <a:t>EMAIL:</a:t>
            </a:r>
            <a:r>
              <a:rPr lang="en-US" b="1" dirty="0" smtClean="0">
                <a:solidFill>
                  <a:srgbClr val="0000CC"/>
                </a:solidFill>
                <a:latin typeface="Cambria" pitchFamily="18" charset="0"/>
              </a:rPr>
              <a:t> </a:t>
            </a:r>
            <a:r>
              <a:rPr lang="en-US" b="1" dirty="0" smtClean="0">
                <a:solidFill>
                  <a:srgbClr val="00B0F0"/>
                </a:solidFill>
                <a:latin typeface="Cambria" pitchFamily="18" charset="0"/>
              </a:rPr>
              <a:t>tilstj2004@yahoo.com ; bhupen44@hotmail.com </a:t>
            </a:r>
          </a:p>
          <a:p>
            <a:pPr algn="ctr"/>
            <a:endParaRPr lang="en-US" b="1" dirty="0" smtClean="0">
              <a:solidFill>
                <a:srgbClr val="0000CC"/>
              </a:solidFill>
              <a:latin typeface="Cambria" pitchFamily="18" charset="0"/>
            </a:endParaRPr>
          </a:p>
          <a:p>
            <a:pPr algn="ctr"/>
            <a:endParaRPr lang="en-US" b="1" dirty="0" smtClean="0">
              <a:solidFill>
                <a:srgbClr val="0000CC"/>
              </a:solidFill>
              <a:latin typeface="Cambria" pitchFamily="18" charset="0"/>
            </a:endParaRPr>
          </a:p>
          <a:p>
            <a:pPr algn="ctr"/>
            <a:r>
              <a:rPr lang="en-US" b="1" u="sng" dirty="0" smtClean="0">
                <a:solidFill>
                  <a:srgbClr val="FFFF00"/>
                </a:solidFill>
                <a:latin typeface="Cambria" pitchFamily="18" charset="0"/>
              </a:rPr>
              <a:t>Authorized Installers </a:t>
            </a:r>
          </a:p>
          <a:p>
            <a:pPr algn="ctr"/>
            <a:r>
              <a:rPr lang="en-US" sz="2800" b="1" u="sng" dirty="0" smtClean="0">
                <a:solidFill>
                  <a:srgbClr val="92D050"/>
                </a:solidFill>
                <a:latin typeface="Cambria" pitchFamily="18" charset="0"/>
              </a:rPr>
              <a:t>RISHA INFRASTRUCTURES</a:t>
            </a:r>
          </a:p>
          <a:p>
            <a:pPr algn="ctr"/>
            <a:r>
              <a:rPr lang="en-US" b="1" dirty="0" smtClean="0">
                <a:latin typeface="Cambria" pitchFamily="18" charset="0"/>
              </a:rPr>
              <a:t>3/A, 14 – C, 1</a:t>
            </a:r>
            <a:r>
              <a:rPr lang="en-US" b="1" baseline="30000" dirty="0" smtClean="0">
                <a:latin typeface="Cambria" pitchFamily="18" charset="0"/>
              </a:rPr>
              <a:t>ST</a:t>
            </a:r>
            <a:r>
              <a:rPr lang="en-US" b="1" dirty="0" smtClean="0">
                <a:latin typeface="Cambria" pitchFamily="18" charset="0"/>
              </a:rPr>
              <a:t> FLOOR, PANNALAL SILK MILLS ESTATE, LBS MARG, BHANDUP WEST,  MUMBAI – 400 078</a:t>
            </a:r>
          </a:p>
          <a:p>
            <a:pPr algn="ctr"/>
            <a:r>
              <a:rPr lang="en-US" b="1" dirty="0" smtClean="0">
                <a:latin typeface="Cambria" pitchFamily="18" charset="0"/>
              </a:rPr>
              <a:t>TEL: 022 25962344 FAX: 022 25961426</a:t>
            </a:r>
          </a:p>
          <a:p>
            <a:pPr algn="ctr"/>
            <a:r>
              <a:rPr lang="en-US" b="1" dirty="0" smtClean="0">
                <a:solidFill>
                  <a:srgbClr val="00B0F0"/>
                </a:solidFill>
                <a:latin typeface="Cambria" pitchFamily="18" charset="0"/>
              </a:rPr>
              <a:t>rishainfrastructures@gmail.com </a:t>
            </a:r>
          </a:p>
          <a:p>
            <a:pPr algn="ctr"/>
            <a:endParaRPr lang="en-US" sz="3600" b="1" dirty="0" smtClean="0">
              <a:solidFill>
                <a:srgbClr val="92D050"/>
              </a:solidFill>
              <a:latin typeface="Cambria" pitchFamily="18" charset="0"/>
            </a:endParaRPr>
          </a:p>
          <a:p>
            <a:pPr algn="ctr"/>
            <a:endParaRPr lang="en-US" b="1" dirty="0" smtClean="0">
              <a:solidFill>
                <a:srgbClr val="0000CC"/>
              </a:solidFill>
              <a:latin typeface="Cambria" pitchFamily="18" charset="0"/>
            </a:endParaRPr>
          </a:p>
          <a:p>
            <a:pPr algn="ctr"/>
            <a:endParaRPr lang="en-US" b="1" dirty="0" smtClean="0"/>
          </a:p>
        </p:txBody>
      </p:sp>
    </p:spTree>
  </p:cSld>
  <p:clrMapOvr>
    <a:masterClrMapping/>
  </p:clrMapOvr>
  <p:transition advTm="5000">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305800" cy="889464"/>
          </a:xfrm>
        </p:spPr>
        <p:txBody>
          <a:bodyPr>
            <a:normAutofit fontScale="90000"/>
          </a:bodyPr>
          <a:lstStyle/>
          <a:p>
            <a:pPr algn="ctr"/>
            <a:r>
              <a:rPr lang="en-US" sz="2800" b="1" dirty="0" smtClean="0">
                <a:latin typeface="Cambria" pitchFamily="18" charset="0"/>
              </a:rPr>
              <a:t>ALL THE ABOVE FACTS DEMAND WATER STORAGE &amp; CONSERVATION</a:t>
            </a:r>
            <a:endParaRPr lang="en-US" sz="2800" b="1" dirty="0">
              <a:latin typeface="Cambria" pitchFamily="18" charset="0"/>
            </a:endParaRPr>
          </a:p>
        </p:txBody>
      </p:sp>
      <p:pic>
        <p:nvPicPr>
          <p:cNvPr id="4" name="Content Placeholder 3" descr="question-mark.png"/>
          <p:cNvPicPr>
            <a:picLocks noGrp="1" noChangeAspect="1"/>
          </p:cNvPicPr>
          <p:nvPr>
            <p:ph idx="1"/>
          </p:nvPr>
        </p:nvPicPr>
        <p:blipFill>
          <a:blip r:embed="rId2" cstate="print"/>
          <a:stretch>
            <a:fillRect/>
          </a:stretch>
        </p:blipFill>
        <p:spPr>
          <a:xfrm>
            <a:off x="2438400" y="2332038"/>
            <a:ext cx="4525963" cy="4525962"/>
          </a:xfrm>
        </p:spPr>
      </p:pic>
      <p:sp>
        <p:nvSpPr>
          <p:cNvPr id="6" name="TextBox 5"/>
          <p:cNvSpPr txBox="1"/>
          <p:nvPr/>
        </p:nvSpPr>
        <p:spPr>
          <a:xfrm>
            <a:off x="762000" y="1676400"/>
            <a:ext cx="7467600" cy="369332"/>
          </a:xfrm>
          <a:prstGeom prst="rect">
            <a:avLst/>
          </a:prstGeom>
          <a:noFill/>
        </p:spPr>
        <p:txBody>
          <a:bodyPr wrap="square" rtlCol="0">
            <a:spAutoFit/>
          </a:bodyPr>
          <a:lstStyle/>
          <a:p>
            <a:pPr algn="ctr"/>
            <a:r>
              <a:rPr lang="en-US" b="1" dirty="0" smtClean="0">
                <a:latin typeface="Cambria" pitchFamily="18" charset="0"/>
              </a:rPr>
              <a:t>QUESTION ARISES HOW TO STORE WATER</a:t>
            </a:r>
            <a:endParaRPr lang="en-US" b="1" dirty="0">
              <a:latin typeface="Cambria" pitchFamily="18" charset="0"/>
            </a:endParaRPr>
          </a:p>
        </p:txBody>
      </p:sp>
    </p:spTree>
  </p:cSld>
  <p:clrMapOvr>
    <a:masterClrMapping/>
  </p:clrMapOvr>
  <p:transition advTm="5000">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609600"/>
            <a:ext cx="6781800" cy="477054"/>
          </a:xfrm>
          <a:prstGeom prst="rect">
            <a:avLst/>
          </a:prstGeom>
          <a:noFill/>
        </p:spPr>
        <p:txBody>
          <a:bodyPr wrap="square" rtlCol="0">
            <a:spAutoFit/>
          </a:bodyPr>
          <a:lstStyle/>
          <a:p>
            <a:pPr algn="ctr"/>
            <a:r>
              <a:rPr lang="en-US" sz="2500" b="1" u="sng" dirty="0" smtClean="0">
                <a:solidFill>
                  <a:srgbClr val="FFC000"/>
                </a:solidFill>
              </a:rPr>
              <a:t>SOLUTION </a:t>
            </a:r>
            <a:endParaRPr lang="en-US" sz="2500" b="1" u="sng" dirty="0">
              <a:solidFill>
                <a:srgbClr val="FFC000"/>
              </a:solidFill>
            </a:endParaRPr>
          </a:p>
        </p:txBody>
      </p:sp>
      <p:sp>
        <p:nvSpPr>
          <p:cNvPr id="4" name="Down Arrow 3"/>
          <p:cNvSpPr/>
          <p:nvPr/>
        </p:nvSpPr>
        <p:spPr>
          <a:xfrm>
            <a:off x="4191000" y="1143000"/>
            <a:ext cx="8382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4800" y="2438401"/>
            <a:ext cx="8534400" cy="2246769"/>
          </a:xfrm>
          <a:prstGeom prst="rect">
            <a:avLst/>
          </a:prstGeom>
          <a:noFill/>
        </p:spPr>
        <p:txBody>
          <a:bodyPr wrap="square" rtlCol="0">
            <a:spAutoFit/>
          </a:bodyPr>
          <a:lstStyle/>
          <a:p>
            <a:pPr algn="ctr"/>
            <a:r>
              <a:rPr lang="en-US" sz="3500" b="1" spc="50" dirty="0" smtClean="0">
                <a:ln w="12700" cmpd="sng">
                  <a:solidFill>
                    <a:srgbClr val="66FF33"/>
                  </a:solidFill>
                  <a:prstDash val="solid"/>
                </a:ln>
                <a:solidFill>
                  <a:srgbClr val="66FF33"/>
                </a:solidFill>
                <a:effectLst>
                  <a:glow rad="53100">
                    <a:schemeClr val="accent6">
                      <a:satMod val="180000"/>
                      <a:alpha val="30000"/>
                    </a:schemeClr>
                  </a:glow>
                </a:effectLst>
                <a:latin typeface="Cambria" pitchFamily="18" charset="0"/>
              </a:rPr>
              <a:t>EARTHEN RESERVOIRS /COMMUNITY TANKS/FARM PONDS</a:t>
            </a:r>
          </a:p>
          <a:p>
            <a:pPr algn="ctr"/>
            <a:r>
              <a:rPr lang="en-US" sz="3500" b="1" spc="50" dirty="0" smtClean="0">
                <a:ln w="12700" cmpd="sng">
                  <a:solidFill>
                    <a:srgbClr val="66FF33"/>
                  </a:solidFill>
                  <a:prstDash val="solid"/>
                </a:ln>
                <a:solidFill>
                  <a:srgbClr val="66FF33"/>
                </a:solidFill>
                <a:effectLst>
                  <a:glow rad="53100">
                    <a:schemeClr val="accent6">
                      <a:satMod val="180000"/>
                      <a:alpha val="30000"/>
                    </a:schemeClr>
                  </a:glow>
                </a:effectLst>
                <a:latin typeface="Cambria" pitchFamily="18" charset="0"/>
              </a:rPr>
              <a:t>LINED WITH TEXEL REINFORCED HDPE GEOMEMBRANE</a:t>
            </a:r>
            <a:endParaRPr lang="en-US" sz="3500" b="1" spc="50" dirty="0">
              <a:ln w="12700" cmpd="sng">
                <a:solidFill>
                  <a:srgbClr val="66FF33"/>
                </a:solidFill>
                <a:prstDash val="solid"/>
              </a:ln>
              <a:solidFill>
                <a:srgbClr val="66FF33"/>
              </a:solidFill>
              <a:effectLst>
                <a:glow rad="53100">
                  <a:schemeClr val="accent6">
                    <a:satMod val="180000"/>
                    <a:alpha val="30000"/>
                  </a:schemeClr>
                </a:glow>
              </a:effectLst>
              <a:latin typeface="Cambria" pitchFamily="18" charset="0"/>
            </a:endParaRPr>
          </a:p>
        </p:txBody>
      </p:sp>
    </p:spTree>
  </p:cSld>
  <p:clrMapOvr>
    <a:masterClrMapping/>
  </p:clrMapOvr>
  <p:transition advTm="5000">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4317" y="304800"/>
            <a:ext cx="6118983" cy="477054"/>
          </a:xfrm>
          <a:prstGeom prst="rect">
            <a:avLst/>
          </a:prstGeom>
        </p:spPr>
        <p:txBody>
          <a:bodyPr wrap="none">
            <a:spAutoFit/>
          </a:bodyPr>
          <a:lstStyle/>
          <a:p>
            <a:pPr algn="just"/>
            <a:r>
              <a:rPr lang="en-US" sz="2500" b="1" dirty="0" smtClean="0">
                <a:solidFill>
                  <a:srgbClr val="92D050"/>
                </a:solidFill>
                <a:latin typeface="+mj-lt"/>
              </a:rPr>
              <a:t>WHAT IS AN </a:t>
            </a:r>
            <a:r>
              <a:rPr lang="en-US" sz="2500" b="1" u="sng" dirty="0" smtClean="0">
                <a:solidFill>
                  <a:srgbClr val="92D050"/>
                </a:solidFill>
                <a:latin typeface="+mj-lt"/>
              </a:rPr>
              <a:t>EARTHEN RESERVOIR</a:t>
            </a:r>
            <a:r>
              <a:rPr lang="en-US" sz="2500" b="1" dirty="0" smtClean="0">
                <a:solidFill>
                  <a:srgbClr val="92D050"/>
                </a:solidFill>
                <a:latin typeface="+mj-lt"/>
              </a:rPr>
              <a:t>?</a:t>
            </a:r>
            <a:endParaRPr lang="en-US" sz="2500" b="1" dirty="0">
              <a:solidFill>
                <a:srgbClr val="92D050"/>
              </a:solidFill>
              <a:latin typeface="+mj-lt"/>
            </a:endParaRPr>
          </a:p>
        </p:txBody>
      </p:sp>
      <p:sp>
        <p:nvSpPr>
          <p:cNvPr id="3" name="Rectangle 2"/>
          <p:cNvSpPr/>
          <p:nvPr/>
        </p:nvSpPr>
        <p:spPr>
          <a:xfrm>
            <a:off x="381000" y="914401"/>
            <a:ext cx="8458200" cy="2308324"/>
          </a:xfrm>
          <a:prstGeom prst="rect">
            <a:avLst/>
          </a:prstGeom>
        </p:spPr>
        <p:txBody>
          <a:bodyPr wrap="square">
            <a:spAutoFit/>
          </a:bodyPr>
          <a:lstStyle/>
          <a:p>
            <a:pPr algn="just">
              <a:buClr>
                <a:schemeClr val="accent1"/>
              </a:buClr>
              <a:buFont typeface="Wingdings" pitchFamily="2" charset="2"/>
              <a:buChar char="Ø"/>
            </a:pPr>
            <a:r>
              <a:rPr lang="en-US" b="1" u="sng" cap="all" dirty="0" smtClean="0">
                <a:solidFill>
                  <a:schemeClr val="accent5">
                    <a:lumMod val="60000"/>
                    <a:lumOff val="40000"/>
                  </a:schemeClr>
                </a:solidFill>
                <a:latin typeface="Cambria" pitchFamily="18" charset="0"/>
              </a:rPr>
              <a:t>EARTHEN RESERVOIRS </a:t>
            </a:r>
            <a:r>
              <a:rPr lang="en-US" b="1" cap="all" dirty="0" smtClean="0">
                <a:solidFill>
                  <a:schemeClr val="accent5">
                    <a:lumMod val="60000"/>
                    <a:lumOff val="40000"/>
                  </a:schemeClr>
                </a:solidFill>
                <a:latin typeface="Cambria" pitchFamily="18" charset="0"/>
              </a:rPr>
              <a:t>are half dug out pits lined with </a:t>
            </a:r>
          </a:p>
          <a:p>
            <a:pPr algn="just">
              <a:buClr>
                <a:schemeClr val="accent1"/>
              </a:buClr>
            </a:pPr>
            <a:r>
              <a:rPr lang="en-US" b="1" cap="all" dirty="0" smtClean="0">
                <a:solidFill>
                  <a:srgbClr val="FFC000"/>
                </a:solidFill>
                <a:latin typeface="Cambria" pitchFamily="18" charset="0"/>
              </a:rPr>
              <a:t>    </a:t>
            </a:r>
            <a:r>
              <a:rPr lang="en-US" b="1" u="sng" cap="all" dirty="0" smtClean="0">
                <a:solidFill>
                  <a:srgbClr val="FFC000"/>
                </a:solidFill>
                <a:latin typeface="Cambria" pitchFamily="18" charset="0"/>
              </a:rPr>
              <a:t>Texel Reinforced HDPE Geomembrane</a:t>
            </a:r>
            <a:r>
              <a:rPr lang="en-US" b="1" u="sng" cap="all" dirty="0" smtClean="0">
                <a:solidFill>
                  <a:schemeClr val="accent5">
                    <a:lumMod val="60000"/>
                    <a:lumOff val="40000"/>
                  </a:schemeClr>
                </a:solidFill>
                <a:latin typeface="Cambria" pitchFamily="18" charset="0"/>
              </a:rPr>
              <a:t> – Seepage Proof Barrier</a:t>
            </a:r>
          </a:p>
          <a:p>
            <a:pPr algn="just">
              <a:buClr>
                <a:schemeClr val="accent1"/>
              </a:buClr>
            </a:pPr>
            <a:r>
              <a:rPr lang="en-US" b="1" cap="all" dirty="0" smtClean="0">
                <a:solidFill>
                  <a:schemeClr val="accent5">
                    <a:lumMod val="60000"/>
                    <a:lumOff val="40000"/>
                  </a:schemeClr>
                </a:solidFill>
                <a:latin typeface="Cambria" pitchFamily="18" charset="0"/>
              </a:rPr>
              <a:t>    for storage of water.</a:t>
            </a:r>
          </a:p>
          <a:p>
            <a:pPr algn="just">
              <a:buClr>
                <a:schemeClr val="accent1"/>
              </a:buClr>
            </a:pPr>
            <a:endParaRPr lang="en-US" b="1" cap="all" dirty="0" smtClean="0">
              <a:solidFill>
                <a:schemeClr val="accent5">
                  <a:lumMod val="60000"/>
                  <a:lumOff val="40000"/>
                </a:schemeClr>
              </a:solidFill>
              <a:latin typeface="Cambria" pitchFamily="18" charset="0"/>
            </a:endParaRPr>
          </a:p>
          <a:p>
            <a:pPr algn="just">
              <a:buClr>
                <a:schemeClr val="accent1"/>
              </a:buClr>
              <a:buFont typeface="Wingdings" pitchFamily="2" charset="2"/>
              <a:buChar char="Ø"/>
            </a:pPr>
            <a:r>
              <a:rPr lang="en-US" b="1" cap="all" dirty="0" smtClean="0">
                <a:solidFill>
                  <a:schemeClr val="accent5">
                    <a:lumMod val="60000"/>
                    <a:lumOff val="40000"/>
                  </a:schemeClr>
                </a:solidFill>
                <a:latin typeface="Cambria" pitchFamily="18" charset="0"/>
              </a:rPr>
              <a:t> The water from the</a:t>
            </a:r>
            <a:r>
              <a:rPr lang="en-US" b="1" i="1" cap="all" dirty="0" smtClean="0">
                <a:solidFill>
                  <a:schemeClr val="accent5">
                    <a:lumMod val="60000"/>
                    <a:lumOff val="40000"/>
                  </a:schemeClr>
                </a:solidFill>
                <a:latin typeface="Cambria" pitchFamily="18" charset="0"/>
              </a:rPr>
              <a:t> </a:t>
            </a:r>
            <a:r>
              <a:rPr lang="en-US" b="1" i="1" cap="all" dirty="0" smtClean="0">
                <a:solidFill>
                  <a:srgbClr val="FFC000"/>
                </a:solidFill>
                <a:latin typeface="Cambria" pitchFamily="18" charset="0"/>
              </a:rPr>
              <a:t>EARTHEN RESERVOIRS </a:t>
            </a:r>
            <a:r>
              <a:rPr lang="en-US" b="1" cap="all" dirty="0" smtClean="0">
                <a:solidFill>
                  <a:schemeClr val="accent5">
                    <a:lumMod val="60000"/>
                    <a:lumOff val="40000"/>
                  </a:schemeClr>
                </a:solidFill>
                <a:latin typeface="Cambria" pitchFamily="18" charset="0"/>
              </a:rPr>
              <a:t>can be used for </a:t>
            </a:r>
          </a:p>
          <a:p>
            <a:pPr algn="just">
              <a:buClr>
                <a:schemeClr val="accent1"/>
              </a:buClr>
            </a:pPr>
            <a:r>
              <a:rPr lang="en-US" b="1" cap="all" dirty="0" smtClean="0">
                <a:solidFill>
                  <a:schemeClr val="accent5">
                    <a:lumMod val="60000"/>
                    <a:lumOff val="40000"/>
                  </a:schemeClr>
                </a:solidFill>
                <a:latin typeface="Cambria" pitchFamily="18" charset="0"/>
              </a:rPr>
              <a:t>     Agriculture  &amp; IRRIGATION, Industrial operations, &amp; other</a:t>
            </a:r>
          </a:p>
          <a:p>
            <a:pPr algn="just">
              <a:buClr>
                <a:schemeClr val="accent1"/>
              </a:buClr>
            </a:pPr>
            <a:r>
              <a:rPr lang="en-US" b="1" cap="all" dirty="0" smtClean="0">
                <a:solidFill>
                  <a:schemeClr val="accent5">
                    <a:lumMod val="60000"/>
                    <a:lumOff val="40000"/>
                  </a:schemeClr>
                </a:solidFill>
                <a:latin typeface="Cambria" pitchFamily="18" charset="0"/>
              </a:rPr>
              <a:t>     related activities.</a:t>
            </a:r>
          </a:p>
          <a:p>
            <a:pPr algn="just">
              <a:buClr>
                <a:schemeClr val="accent1"/>
              </a:buClr>
            </a:pPr>
            <a:endParaRPr lang="en-US" b="1" cap="all" dirty="0" smtClean="0">
              <a:solidFill>
                <a:schemeClr val="accent5">
                  <a:lumMod val="60000"/>
                  <a:lumOff val="40000"/>
                </a:schemeClr>
              </a:solidFill>
              <a:latin typeface="Cambria" pitchFamily="18" charset="0"/>
            </a:endParaRPr>
          </a:p>
        </p:txBody>
      </p:sp>
      <p:sp>
        <p:nvSpPr>
          <p:cNvPr id="4" name="Rectangle 3"/>
          <p:cNvSpPr/>
          <p:nvPr/>
        </p:nvSpPr>
        <p:spPr>
          <a:xfrm>
            <a:off x="381000" y="3352801"/>
            <a:ext cx="8382000" cy="1508105"/>
          </a:xfrm>
          <a:prstGeom prst="rect">
            <a:avLst/>
          </a:prstGeom>
        </p:spPr>
        <p:txBody>
          <a:bodyPr wrap="square">
            <a:spAutoFit/>
          </a:bodyPr>
          <a:lstStyle/>
          <a:p>
            <a:pPr algn="just">
              <a:buClr>
                <a:schemeClr val="accent1"/>
              </a:buClr>
            </a:pPr>
            <a:r>
              <a:rPr lang="en-US" sz="2000" b="1" u="sng" cap="all" dirty="0" smtClean="0">
                <a:solidFill>
                  <a:srgbClr val="92D050"/>
                </a:solidFill>
                <a:latin typeface="+mj-lt"/>
              </a:rPr>
              <a:t>Sources of water for storage in EARTHEN RESERVOIRS:</a:t>
            </a:r>
          </a:p>
          <a:p>
            <a:pPr algn="just">
              <a:buClr>
                <a:schemeClr val="accent1"/>
              </a:buClr>
              <a:buFont typeface="Courier New" pitchFamily="49" charset="0"/>
              <a:buChar char="o"/>
            </a:pPr>
            <a:r>
              <a:rPr lang="en-US" b="1" cap="all" dirty="0" smtClean="0">
                <a:solidFill>
                  <a:schemeClr val="accent5">
                    <a:lumMod val="60000"/>
                    <a:lumOff val="40000"/>
                  </a:schemeClr>
                </a:solidFill>
                <a:latin typeface="Cambria" pitchFamily="18" charset="0"/>
              </a:rPr>
              <a:t> Rainwater</a:t>
            </a:r>
          </a:p>
          <a:p>
            <a:pPr algn="just">
              <a:buClr>
                <a:schemeClr val="accent1"/>
              </a:buClr>
              <a:buFont typeface="Courier New" pitchFamily="49" charset="0"/>
              <a:buChar char="o"/>
            </a:pPr>
            <a:r>
              <a:rPr lang="en-US" b="1" cap="all" dirty="0" smtClean="0">
                <a:solidFill>
                  <a:schemeClr val="accent5">
                    <a:lumMod val="60000"/>
                    <a:lumOff val="40000"/>
                  </a:schemeClr>
                </a:solidFill>
                <a:latin typeface="Cambria" pitchFamily="18" charset="0"/>
              </a:rPr>
              <a:t> Runoff water by streams</a:t>
            </a:r>
          </a:p>
          <a:p>
            <a:pPr algn="just">
              <a:buClr>
                <a:schemeClr val="accent1"/>
              </a:buClr>
              <a:buFont typeface="Courier New" pitchFamily="49" charset="0"/>
              <a:buChar char="o"/>
            </a:pPr>
            <a:r>
              <a:rPr lang="en-US" b="1" cap="all" dirty="0" smtClean="0">
                <a:solidFill>
                  <a:schemeClr val="accent5">
                    <a:lumMod val="60000"/>
                    <a:lumOff val="40000"/>
                  </a:schemeClr>
                </a:solidFill>
                <a:latin typeface="Cambria" pitchFamily="18" charset="0"/>
              </a:rPr>
              <a:t> Ground water </a:t>
            </a:r>
          </a:p>
          <a:p>
            <a:pPr algn="just">
              <a:buClr>
                <a:schemeClr val="accent1"/>
              </a:buClr>
              <a:buFont typeface="Courier New" pitchFamily="49" charset="0"/>
              <a:buChar char="o"/>
            </a:pPr>
            <a:r>
              <a:rPr lang="en-US" b="1" cap="all" dirty="0" smtClean="0">
                <a:solidFill>
                  <a:schemeClr val="accent5">
                    <a:lumMod val="60000"/>
                    <a:lumOff val="40000"/>
                  </a:schemeClr>
                </a:solidFill>
                <a:latin typeface="Cambria" pitchFamily="18" charset="0"/>
              </a:rPr>
              <a:t> Water from Canals.</a:t>
            </a:r>
            <a:endParaRPr lang="en-US" cap="all" dirty="0">
              <a:solidFill>
                <a:schemeClr val="accent5">
                  <a:lumMod val="60000"/>
                  <a:lumOff val="40000"/>
                </a:schemeClr>
              </a:solidFill>
            </a:endParaRPr>
          </a:p>
        </p:txBody>
      </p:sp>
    </p:spTree>
  </p:cSld>
  <p:clrMapOvr>
    <a:masterClrMapping/>
  </p:clrMapOvr>
  <p:transition advTm="5000">
    <p:wedg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2334</TotalTime>
  <Words>3944</Words>
  <Application>Microsoft Office PowerPoint</Application>
  <PresentationFormat>On-screen Show (4:3)</PresentationFormat>
  <Paragraphs>736</Paragraphs>
  <Slides>63</Slides>
  <Notes>0</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Foundry</vt:lpstr>
      <vt:lpstr>Slide 1</vt:lpstr>
      <vt:lpstr>Sources of water</vt:lpstr>
      <vt:lpstr>Slide 3</vt:lpstr>
      <vt:lpstr>MAP SHOWING THE GLOBAL PHYSICAL &amp; ECONOMIC WATER SCARCITY</vt:lpstr>
      <vt:lpstr>        Map below shows the projected water scarcity in 2025 points to a grim situation as it is bound to effect economic as well as the Agricultural growth of the Nation. </vt:lpstr>
      <vt:lpstr>Slide 6</vt:lpstr>
      <vt:lpstr>ALL THE ABOVE FACTS DEMAND WATER STORAGE &amp; CONSERVATION</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Comparison of properties of HDPE Reinforced Geomembrane with                ISI mark IS:15351:2008 &amp;  HDPE, LDPE FILM</vt:lpstr>
      <vt:lpstr>Slide 25</vt:lpstr>
      <vt:lpstr>Slide 26</vt:lpstr>
      <vt:lpstr>Slide 27</vt:lpstr>
      <vt:lpstr>Excavation  &amp; Compaction of Earthen Reservoir</vt:lpstr>
      <vt:lpstr>Geomembrane Installation work IN PROGRESS</vt:lpstr>
      <vt:lpstr>Slide 30</vt:lpstr>
      <vt:lpstr>Earthen Reservoir lined with Texel Geomembrane</vt:lpstr>
      <vt:lpstr>ADDITIONAL COVER OVER THE GEOMEMBRANE</vt:lpstr>
      <vt:lpstr>Slide 33</vt:lpstr>
      <vt:lpstr>Slide 34</vt:lpstr>
      <vt:lpstr>Slide 35</vt:lpstr>
      <vt:lpstr>Slide 36</vt:lpstr>
      <vt:lpstr> </vt:lpstr>
      <vt:lpstr>Slide 38</vt:lpstr>
      <vt:lpstr>Slide 39</vt:lpstr>
      <vt:lpstr>SHRI. MADHAV PAWAR</vt:lpstr>
      <vt:lpstr>SHRI. MADHAV PAWAR</vt:lpstr>
      <vt:lpstr>SHRI. MADHAV PAWAR</vt:lpstr>
      <vt:lpstr>SHRI. MADHAV PAWAR</vt:lpstr>
      <vt:lpstr>Slide 44</vt:lpstr>
      <vt:lpstr>SHRI. NANASAHEB KHERE</vt:lpstr>
      <vt:lpstr>SHRI. NANASAHEB KHERE</vt:lpstr>
      <vt:lpstr>SHRI. NANASAHEB KHERE</vt:lpstr>
      <vt:lpstr>Slide 48</vt:lpstr>
      <vt:lpstr>SHRI. ASHOK PAWAR</vt:lpstr>
      <vt:lpstr>Slide 50</vt:lpstr>
      <vt:lpstr>SHRI. KISAN DENGALE</vt:lpstr>
      <vt:lpstr>SHRI. KISAN DENGALE</vt:lpstr>
      <vt:lpstr>Slide 53</vt:lpstr>
      <vt:lpstr>SHRI. HAJI SHOKAT EBRAHIM TAMBOLI</vt:lpstr>
      <vt:lpstr>Slide 55</vt:lpstr>
      <vt:lpstr>SHRI. GOVARDHAN KADAM</vt:lpstr>
      <vt:lpstr>SHRI. GOVARDHAN KADAM</vt:lpstr>
      <vt:lpstr>Slide 58</vt:lpstr>
      <vt:lpstr>Slide 59</vt:lpstr>
      <vt:lpstr>Slide 60</vt:lpstr>
      <vt:lpstr>Slide 61</vt:lpstr>
      <vt:lpstr>FARM POND CONSTRUCTED AT Mirtola Sri Thakurji Trust Almora Uttar Pradesh Since 1990 </vt:lpstr>
      <vt:lpstr>Slide 63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GRETA</dc:creator>
  <cp:lastModifiedBy>comp1</cp:lastModifiedBy>
  <cp:revision>883</cp:revision>
  <dcterms:created xsi:type="dcterms:W3CDTF">2006-08-16T00:00:00Z</dcterms:created>
  <dcterms:modified xsi:type="dcterms:W3CDTF">2014-08-16T05:58:40Z</dcterms:modified>
</cp:coreProperties>
</file>